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Arial Unicode MS" panose="020B0604020202020204" pitchFamily="50" charset="-127"/>
      <p:regular r:id="rId13"/>
    </p:embeddedFont>
    <p:embeddedFont>
      <p:font typeface="方正仿宋_GBK" panose="020B0604020202020204" charset="-122"/>
      <p:regular r:id="rId14"/>
    </p:embeddedFont>
    <p:embeddedFont>
      <p:font typeface="Manrope" panose="020B0604020202020204" charset="0"/>
      <p:regular r:id="rId15"/>
    </p:embeddedFont>
    <p:embeddedFont>
      <p:font typeface="HY중고딕" panose="02030600000101010101" pitchFamily="18" charset="-127"/>
      <p:regular r:id="rId16"/>
    </p:embeddedFont>
    <p:embeddedFont>
      <p:font typeface="맑은 고딕" panose="020B0503020000020004" pitchFamily="50" charset="-127"/>
      <p:regular r:id="rId17"/>
      <p:bold r:id="rId1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522E31-AD2C-505A-EFA4-040A9CF11A12}" name="게스트 사용자" initials="게사" userId="S::urn:spo:tenantanon#1d9d976d-975b-4977-9450-bfc64a7cc70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B6E8C"/>
    <a:srgbClr val="9CA7B9"/>
    <a:srgbClr val="B3D5E4"/>
    <a:srgbClr val="E6F7FF"/>
    <a:srgbClr val="DFEBF1"/>
    <a:srgbClr val="8391A8"/>
    <a:srgbClr val="D0E5EE"/>
    <a:srgbClr val="FFFFFF"/>
    <a:srgbClr val="B2D2F6"/>
    <a:srgbClr val="A7E4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728" autoAdjust="0"/>
  </p:normalViewPr>
  <p:slideViewPr>
    <p:cSldViewPr snapToGrid="0">
      <p:cViewPr varScale="1">
        <p:scale>
          <a:sx n="63" d="100"/>
          <a:sy n="63" d="100"/>
        </p:scale>
        <p:origin x="192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0A4EB167-D8C0-4477-BB35-C2F5177EEBDC}" type="datetimeFigureOut">
              <a:rPr lang="ko-KR" altLang="en-US"/>
              <a:t>2025-11-05</a:t>
            </a:fld>
            <a:endParaRPr lang="ko-KR" altLang="en-US"/>
          </a:p>
        </p:txBody>
      </p:sp>
      <p:sp>
        <p:nvSpPr>
          <p:cNvPr id="4" name="슬라이드 이미지 개체 틀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AB295B69-E9AA-46FD-B36E-73F041B939EF}" type="slidenum">
              <a:rPr/>
              <a:t>‹#›</a:t>
            </a:fld>
            <a:endParaRPr lang="ko-KR" altLang="en-US"/>
          </a:p>
        </p:txBody>
      </p:sp>
    </p:spTree>
    <p:extLst>
      <p:ext uri="{BB962C8B-B14F-4D97-AF65-F5344CB8AC3E}">
        <p14:creationId xmlns:p14="http://schemas.microsoft.com/office/powerpoint/2010/main" val="213002566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맑은 고딕"/>
              </a:rPr>
              <a:t>Test</a:t>
            </a:r>
          </a:p>
          <a:p>
            <a:endParaRPr lang="en-US">
              <a:ea typeface="맑은 고딕"/>
            </a:endParaRP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87175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998754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맑은 고딕"/>
                <a:cs typeface="+mn-lt"/>
              </a:rPr>
              <a:t/>
            </a:r>
            <a:br>
              <a:rPr lang="en-US">
                <a:ea typeface="맑은 고딕"/>
                <a:cs typeface="+mn-lt"/>
              </a:rPr>
            </a:br>
            <a:endParaRPr lang="en-US">
              <a:ea typeface="맑은 고딕"/>
              <a:cs typeface="+mn-lt"/>
            </a:endParaRP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03235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a:t>So, our major goal of our project is to provide useful insights for people who is interested or involved in Korean Baseball league industry to prepare for the next season. </a:t>
            </a:r>
          </a:p>
          <a:p>
            <a:r>
              <a:rPr lang="en-US" altLang="ko-KR"/>
              <a:t>There are a couple of approaches: predicting the number of crowds next year, figuring out the monthly/daily seasonality pattern, and lastly, we can utilize other dataset like climate or ranking data for our topic. We can find out if there is correlation between crowd and other factors. I will explain it more precisely on the next slide.</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134174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ea typeface="맑은 고딕"/>
              </a:rPr>
              <a:t>Not only using just crowds data, we can utilize other features like team,  stadium and day to provide various information. </a:t>
            </a:r>
          </a:p>
          <a:p>
            <a:r>
              <a:rPr lang="en-US" altLang="ko-KR" dirty="0">
                <a:ea typeface="맑은 고딕"/>
              </a:rPr>
              <a:t>For stadium based analysis we can compare each stadium’s crowd changes and define unique time-series pattern of each stadium</a:t>
            </a:r>
          </a:p>
          <a:p>
            <a:r>
              <a:rPr lang="en-US" altLang="ko-KR" dirty="0">
                <a:ea typeface="맑은 고딕"/>
              </a:rPr>
              <a:t>And for team-based analysis, each team can estimate the number of fans who will visit their game next year, which can be utilized in marketing.</a:t>
            </a:r>
          </a:p>
          <a:p>
            <a:pPr algn="l"/>
            <a:r>
              <a:rPr lang="en-US" altLang="ko-KR" dirty="0">
                <a:ea typeface="맑은 고딕"/>
              </a:rPr>
              <a:t>Lastly, for day-of-week based analysis, we can find out weekly seasonality and compare the pattern between weekday and weekend. We are expecting this analysis can help adjusting the overall schedule.</a:t>
            </a:r>
          </a:p>
          <a:p>
            <a:endParaRPr lang="ko-KR" altLang="en-US" dirty="0">
              <a:ea typeface="맑은 고딕"/>
            </a:endParaRP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785671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a:t>We will use other time series dataset and add as a feature for machine learning for better predict performance.</a:t>
            </a:r>
          </a:p>
          <a:p>
            <a:r>
              <a:rPr lang="en-US" altLang="ko-KR"/>
              <a:t>Performance, weather factors, team, stadium, day of the week data can be our new features.</a:t>
            </a:r>
          </a:p>
          <a:p>
            <a:r>
              <a:rPr lang="en-US" altLang="ko-KR"/>
              <a:t>We are expecting to use random forest regressor, gradient boosting as machine learning model.</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846783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smtClean="0"/>
              <a:t>We collected the past three years of KBO game data by web crawling from the official KBO website. Using time-series analysis techniques such as the ADF test, ACF/PACF plots, and differencing, we conducted exploratory data analysis to understand the characteristics of the data.</a:t>
            </a:r>
            <a:br>
              <a:rPr lang="en-US" altLang="ko-KR" dirty="0" smtClean="0"/>
            </a:br>
            <a:r>
              <a:rPr lang="en-US" altLang="ko-KR" dirty="0" smtClean="0"/>
              <a:t>Based on these insights, we will build and compare several forecasting models, including traditional time-series models and machine learning approaches such as LSTM. Finally, we will evaluate model performance using metrics like RMSE and MAPE, and use the best-performing model to predict KBO attendance for the 2026 season.</a:t>
            </a:r>
            <a:endParaRPr lang="en-US" altLang="ko-KR" dirty="0">
              <a:ea typeface="맑은 고딕"/>
            </a:endParaRP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514664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850"/>
              </a:lnSpc>
            </a:pPr>
            <a:r>
              <a:rPr lang="en-US" altLang="ko-KR" b="0" dirty="0" smtClean="0"/>
              <a:t>Chan-</a:t>
            </a:r>
            <a:r>
              <a:rPr lang="en-US" altLang="ko-KR" b="0" dirty="0" err="1" smtClean="0"/>
              <a:t>hyung</a:t>
            </a:r>
            <a:r>
              <a:rPr lang="en-US" altLang="ko-KR" b="0" dirty="0" smtClean="0"/>
              <a:t> Park focused on data collection and preprocessing, </a:t>
            </a:r>
            <a:r>
              <a:rPr lang="en-US" altLang="ko-KR" sz="1200" b="0" dirty="0" smtClean="0">
                <a:latin typeface="Arial" panose="020B0604020202090204" pitchFamily="34" charset="0"/>
                <a:ea typeface="+mn-lt"/>
                <a:cs typeface="Arial" panose="020B0604020202090204" pitchFamily="34" charset="0"/>
              </a:rPr>
              <a:t>Model evaluation</a:t>
            </a:r>
            <a:endParaRPr lang="en-US" altLang="en-US" sz="1200" b="0" dirty="0" smtClean="0">
              <a:latin typeface="Arial" panose="020B0604020202090204" pitchFamily="34" charset="0"/>
              <a:ea typeface="+mn-lt"/>
              <a:cs typeface="Arial" panose="020B0604020202090204" pitchFamily="34" charset="0"/>
            </a:endParaRPr>
          </a:p>
          <a:p>
            <a:pPr>
              <a:lnSpc>
                <a:spcPts val="2850"/>
              </a:lnSpc>
            </a:pPr>
            <a:r>
              <a:rPr lang="en-US" altLang="ko-KR" b="0" dirty="0" smtClean="0"/>
              <a:t>Jung-</a:t>
            </a:r>
            <a:r>
              <a:rPr lang="en-US" altLang="ko-KR" b="0" dirty="0" err="1" smtClean="0"/>
              <a:t>hyun</a:t>
            </a:r>
            <a:r>
              <a:rPr lang="en-US" altLang="ko-KR" b="0" dirty="0" smtClean="0"/>
              <a:t> Lee</a:t>
            </a:r>
            <a:r>
              <a:rPr lang="en-US" altLang="ko-KR" b="0" baseline="0" dirty="0" smtClean="0"/>
              <a:t> made </a:t>
            </a:r>
            <a:r>
              <a:rPr lang="en-US" altLang="ko-KR" sz="1200" b="0" dirty="0" smtClean="0">
                <a:ea typeface="+mn-lt"/>
                <a:cs typeface="+mn-lt"/>
              </a:rPr>
              <a:t>Presentation and</a:t>
            </a:r>
            <a:r>
              <a:rPr lang="en-US" altLang="ko-KR" sz="1200" b="0" baseline="0" dirty="0" smtClean="0">
                <a:ea typeface="+mn-lt"/>
                <a:cs typeface="+mn-lt"/>
              </a:rPr>
              <a:t> </a:t>
            </a:r>
            <a:r>
              <a:rPr lang="en-US" altLang="ko-KR" sz="1200" b="0" dirty="0" smtClean="0">
                <a:ea typeface="+mn-lt"/>
                <a:cs typeface="+mn-lt"/>
              </a:rPr>
              <a:t>Time series forecasting</a:t>
            </a:r>
            <a:r>
              <a:rPr lang="en-US" altLang="ko-KR" b="0" dirty="0" smtClean="0"/>
              <a:t/>
            </a:r>
            <a:br>
              <a:rPr lang="en-US" altLang="ko-KR" b="0" dirty="0" smtClean="0"/>
            </a:br>
            <a:r>
              <a:rPr lang="en-US" altLang="ko-KR" b="0" dirty="0" smtClean="0"/>
              <a:t>Jang-bin Lee worked on visualization</a:t>
            </a:r>
            <a:r>
              <a:rPr lang="en-US" altLang="ko-KR" b="0" baseline="0" dirty="0" smtClean="0"/>
              <a:t> and </a:t>
            </a:r>
            <a:r>
              <a:rPr lang="en-US" altLang="ko-KR" sz="1200" b="0" dirty="0" smtClean="0">
                <a:latin typeface="Arial" panose="020B0604020202090204" pitchFamily="34" charset="0"/>
                <a:ea typeface="+mn-lt"/>
                <a:cs typeface="Arial" panose="020B0604020202090204" pitchFamily="34" charset="0"/>
              </a:rPr>
              <a:t>Time series analysis</a:t>
            </a:r>
            <a:endParaRPr lang="en-US" altLang="en-US" sz="1200" b="0" dirty="0" smtClean="0">
              <a:latin typeface="Arial" panose="020B0604020202090204" pitchFamily="34" charset="0"/>
              <a:ea typeface="+mn-lt"/>
              <a:cs typeface="Arial" panose="020B0604020202090204"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b="0"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795307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here are two main studies related to our project:</a:t>
            </a:r>
            <a:b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b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The first is </a:t>
            </a:r>
            <a:r>
              <a:rPr lang="en-US" altLang="ko-KR" i="1" dirty="0" smtClean="0">
                <a:latin typeface="Arial Unicode MS" panose="020B0604020202020204" pitchFamily="50" charset="-127"/>
                <a:ea typeface="Arial Unicode MS" panose="020B0604020202020204" pitchFamily="50" charset="-127"/>
                <a:cs typeface="Arial Unicode MS" panose="020B0604020202020204" pitchFamily="50" charset="-127"/>
              </a:rPr>
              <a:t>“Time Series Analysis of Major League Baseball Organizations’ Fan Attendance,”</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which used ARIMA models to forecast MLB attendance for 2022–2023 based on data from 1998 to 2019.</a:t>
            </a:r>
            <a:b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b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The second is </a:t>
            </a:r>
            <a:r>
              <a:rPr lang="en-US" altLang="ko-KR" i="1" dirty="0" smtClean="0">
                <a:latin typeface="Arial Unicode MS" panose="020B0604020202020204" pitchFamily="50" charset="-127"/>
                <a:ea typeface="Arial Unicode MS" panose="020B0604020202020204" pitchFamily="50" charset="-127"/>
                <a:cs typeface="Arial Unicode MS" panose="020B0604020202020204" pitchFamily="50" charset="-127"/>
              </a:rPr>
              <a:t>“Korean Baseball Attendance Forecasting,”</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which applied the GARCH model to predict KBO attendance in 2006 using data from 2000 to 2005.</a:t>
            </a:r>
          </a:p>
          <a:p>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Unlike these previous studies, our research focuses on </a:t>
            </a:r>
            <a:r>
              <a:rPr lang="en-US" altLang="ko-KR" b="1" dirty="0" smtClean="0">
                <a:latin typeface="Arial Unicode MS" panose="020B0604020202020204" pitchFamily="50" charset="-127"/>
                <a:ea typeface="Arial Unicode MS" panose="020B0604020202020204" pitchFamily="50" charset="-127"/>
                <a:cs typeface="Arial Unicode MS" panose="020B0604020202020204" pitchFamily="50" charset="-127"/>
              </a:rPr>
              <a:t>the most recent KBO data from 2023 to 2025</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In addition to traditional time-series models, we also apply </a:t>
            </a:r>
            <a:r>
              <a:rPr lang="en-US" altLang="ko-KR" b="1" dirty="0" smtClean="0">
                <a:latin typeface="Arial Unicode MS" panose="020B0604020202020204" pitchFamily="50" charset="-127"/>
                <a:ea typeface="Arial Unicode MS" panose="020B0604020202020204" pitchFamily="50" charset="-127"/>
                <a:cs typeface="Arial Unicode MS" panose="020B0604020202020204" pitchFamily="50" charset="-127"/>
              </a:rPr>
              <a:t>machine learning models</a:t>
            </a:r>
            <a:r>
              <a:rPr lang="en-US" altLang="ko-KR" dirty="0" smtClean="0">
                <a:latin typeface="Arial Unicode MS" panose="020B0604020202020204" pitchFamily="50" charset="-127"/>
                <a:ea typeface="Arial Unicode MS" panose="020B0604020202020204" pitchFamily="50" charset="-127"/>
                <a:cs typeface="Arial Unicode MS" panose="020B0604020202020204" pitchFamily="50" charset="-127"/>
              </a:rPr>
              <a:t> to achieve more accurate and high-performing forecasts.</a:t>
            </a:r>
            <a:endParaRPr lang="en-US" altLang="ko-KR" dirty="0">
              <a:latin typeface="Arial Unicode MS" panose="020B0604020202020204" pitchFamily="50" charset="-127"/>
              <a:ea typeface="Arial Unicode MS" panose="020B0604020202020204" pitchFamily="50" charset="-127"/>
              <a:cs typeface="Arial Unicode MS" panose="020B0604020202020204" pitchFamily="50" charset="-127"/>
            </a:endParaRP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6865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54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16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84688" cy="702183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dirty="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54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160">
                <a:solidFill>
                  <a:schemeClr val="tx1">
                    <a:tint val="75000"/>
                  </a:schemeClr>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52006" cy="54311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446874" y="1920240"/>
            <a:ext cx="6452006" cy="54311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dirty="0"/>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dirty="0"/>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2880"/>
            </a:lvl1pPr>
          </a:lstStyle>
          <a:p>
            <a:r>
              <a:rPr lang="en-US" smtClean="0"/>
              <a:t>Click to edit Master title style</a:t>
            </a:r>
            <a:endParaRPr lang="en-US"/>
          </a:p>
        </p:txBody>
      </p:sp>
      <p:sp>
        <p:nvSpPr>
          <p:cNvPr id="3" name="Content Placeholder 2"/>
          <p:cNvSpPr>
            <a:spLocks noGrp="1"/>
          </p:cNvSpPr>
          <p:nvPr>
            <p:ph idx="1"/>
          </p:nvPr>
        </p:nvSpPr>
        <p:spPr>
          <a:xfrm>
            <a:off x="6219826" y="1184910"/>
            <a:ext cx="7406640" cy="5848350"/>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007746" y="2468880"/>
            <a:ext cx="4718685" cy="4573906"/>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2880"/>
            </a:lvl1pPr>
          </a:lstStyle>
          <a:p>
            <a:r>
              <a:rPr lang="en-US" smtClean="0"/>
              <a:t>Click to edit Master title style</a:t>
            </a:r>
            <a:endParaRPr lang="en-US"/>
          </a:p>
        </p:txBody>
      </p:sp>
      <p:sp>
        <p:nvSpPr>
          <p:cNvPr id="3" name="Picture Placeholder 2"/>
          <p:cNvSpPr>
            <a:spLocks noGrp="1"/>
          </p:cNvSpPr>
          <p:nvPr>
            <p:ph type="pic" idx="1"/>
          </p:nvPr>
        </p:nvSpPr>
        <p:spPr>
          <a:xfrm>
            <a:off x="6219826" y="1184910"/>
            <a:ext cx="7406640" cy="5848350"/>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endParaRPr lang="en-US"/>
          </a:p>
        </p:txBody>
      </p:sp>
      <p:sp>
        <p:nvSpPr>
          <p:cNvPr id="4" name="Text Placeholder 3"/>
          <p:cNvSpPr>
            <a:spLocks noGrp="1"/>
          </p:cNvSpPr>
          <p:nvPr>
            <p:ph type="body" sz="half" idx="2"/>
          </p:nvPr>
        </p:nvSpPr>
        <p:spPr>
          <a:xfrm>
            <a:off x="1007746" y="2468880"/>
            <a:ext cx="4718685" cy="4573906"/>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t>‹#›</a:t>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731520" y="329566"/>
            <a:ext cx="13167360" cy="1371600"/>
          </a:xfrm>
          <a:prstGeom prst="rect">
            <a:avLst/>
          </a:prstGeom>
          <a:noFill/>
          <a:ln w="9525">
            <a:noFill/>
          </a:ln>
        </p:spPr>
        <p:txBody>
          <a:bodyPr anchor="ctr" anchorCtr="0"/>
          <a:lstStyle/>
          <a:p>
            <a:pPr lvl="0"/>
            <a:r>
              <a:t>Click to edit Master title style</a:t>
            </a:r>
          </a:p>
        </p:txBody>
      </p:sp>
      <p:sp>
        <p:nvSpPr>
          <p:cNvPr id="1027" name="Text Placeholder 1026"/>
          <p:cNvSpPr>
            <a:spLocks noGrp="1"/>
          </p:cNvSpPr>
          <p:nvPr>
            <p:ph type="body" idx="1"/>
          </p:nvPr>
        </p:nvSpPr>
        <p:spPr>
          <a:xfrm>
            <a:off x="731520" y="1920240"/>
            <a:ext cx="13167360" cy="5431156"/>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731520" y="7494270"/>
            <a:ext cx="3413760" cy="571500"/>
          </a:xfrm>
          <a:prstGeom prst="rect">
            <a:avLst/>
          </a:prstGeom>
          <a:noFill/>
          <a:ln w="9525">
            <a:noFill/>
          </a:ln>
        </p:spPr>
        <p:txBody>
          <a:bodyPr/>
          <a:lstStyle>
            <a:lvl1pPr>
              <a:defRPr sz="1680"/>
            </a:lvl1pPr>
          </a:lstStyle>
          <a:p>
            <a:fld id="{B61BEF0D-F0BB-DE4B-95CE-6DB70DBA9567}" type="datetimeFigureOut">
              <a:rPr lang="en-US" dirty="0"/>
              <a:t>11/5/2025</a:t>
            </a:fld>
            <a:endParaRPr lang="en-US"/>
          </a:p>
        </p:txBody>
      </p:sp>
      <p:sp>
        <p:nvSpPr>
          <p:cNvPr id="1029" name="Footer Placeholder 1028"/>
          <p:cNvSpPr>
            <a:spLocks noGrp="1"/>
          </p:cNvSpPr>
          <p:nvPr>
            <p:ph type="ftr" sz="quarter" idx="3"/>
          </p:nvPr>
        </p:nvSpPr>
        <p:spPr>
          <a:xfrm>
            <a:off x="4998720" y="7494270"/>
            <a:ext cx="4632960" cy="571500"/>
          </a:xfrm>
          <a:prstGeom prst="rect">
            <a:avLst/>
          </a:prstGeom>
          <a:noFill/>
          <a:ln w="9525">
            <a:noFill/>
          </a:ln>
        </p:spPr>
        <p:txBody>
          <a:bodyPr/>
          <a:lstStyle>
            <a:lvl1pPr algn="ctr">
              <a:defRPr sz="1680"/>
            </a:lvl1pPr>
          </a:lstStyle>
          <a:p>
            <a:endParaRPr lang="en-US"/>
          </a:p>
        </p:txBody>
      </p:sp>
      <p:sp>
        <p:nvSpPr>
          <p:cNvPr id="1030" name="Slide Number Placeholder 1029"/>
          <p:cNvSpPr>
            <a:spLocks noGrp="1"/>
          </p:cNvSpPr>
          <p:nvPr>
            <p:ph type="sldNum" sz="quarter" idx="4"/>
          </p:nvPr>
        </p:nvSpPr>
        <p:spPr>
          <a:xfrm>
            <a:off x="10485120" y="7494270"/>
            <a:ext cx="3413760" cy="571500"/>
          </a:xfrm>
          <a:prstGeom prst="rect">
            <a:avLst/>
          </a:prstGeom>
          <a:noFill/>
          <a:ln w="9525">
            <a:noFill/>
          </a:ln>
        </p:spPr>
        <p:txBody>
          <a:bodyPr/>
          <a:lstStyle>
            <a:lvl1pPr algn="r">
              <a:defRPr sz="1680"/>
            </a:lvl1pPr>
          </a:lstStyle>
          <a:p>
            <a:fld id="{D57F1E4F-1CFF-5643-939E-217C01CDF565}" type="slidenum">
              <a:rPr lang="en-US" dirty="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1097280" eaLnBrk="1" fontAlgn="base" latinLnBrk="0" hangingPunct="1">
        <a:lnSpc>
          <a:spcPct val="100000"/>
        </a:lnSpc>
        <a:spcBef>
          <a:spcPct val="0"/>
        </a:spcBef>
        <a:spcAft>
          <a:spcPct val="0"/>
        </a:spcAft>
        <a:buNone/>
        <a:defRPr sz="5280" b="0" i="0" u="none" kern="1200" baseline="0">
          <a:solidFill>
            <a:schemeClr val="tx2"/>
          </a:solidFill>
          <a:latin typeface="+mj-lt"/>
          <a:ea typeface="+mj-ea"/>
          <a:cs typeface="+mj-cs"/>
        </a:defRPr>
      </a:lvl1pPr>
    </p:titleStyle>
    <p:bodyStyle>
      <a:lvl1pPr marL="411480" lvl="0" indent="-411480" algn="l" defTabSz="1097280" eaLnBrk="1" fontAlgn="base" latinLnBrk="0" hangingPunct="1">
        <a:lnSpc>
          <a:spcPct val="100000"/>
        </a:lnSpc>
        <a:spcBef>
          <a:spcPct val="24000"/>
        </a:spcBef>
        <a:spcAft>
          <a:spcPct val="0"/>
        </a:spcAft>
        <a:buChar char="•"/>
        <a:defRPr sz="3840" b="0" i="0" u="none" kern="1200" baseline="0">
          <a:solidFill>
            <a:schemeClr val="tx1"/>
          </a:solidFill>
          <a:latin typeface="+mn-lt"/>
          <a:ea typeface="+mn-ea"/>
          <a:cs typeface="+mn-cs"/>
        </a:defRPr>
      </a:lvl1pPr>
      <a:lvl2pPr marL="891540" lvl="1" indent="-342900" algn="l" defTabSz="1097280" eaLnBrk="1" fontAlgn="base" latinLnBrk="0" hangingPunct="1">
        <a:lnSpc>
          <a:spcPct val="100000"/>
        </a:lnSpc>
        <a:spcBef>
          <a:spcPct val="24000"/>
        </a:spcBef>
        <a:spcAft>
          <a:spcPct val="0"/>
        </a:spcAft>
        <a:buChar char="–"/>
        <a:defRPr sz="3360" b="0" i="0" u="none" kern="1200" baseline="0">
          <a:solidFill>
            <a:schemeClr val="tx1"/>
          </a:solidFill>
          <a:latin typeface="+mn-lt"/>
          <a:ea typeface="+mn-ea"/>
          <a:cs typeface="+mn-cs"/>
        </a:defRPr>
      </a:lvl2pPr>
      <a:lvl3pPr marL="1371600" lvl="2" indent="-274320" algn="l" defTabSz="1097280" eaLnBrk="1" fontAlgn="base" latinLnBrk="0" hangingPunct="1">
        <a:lnSpc>
          <a:spcPct val="100000"/>
        </a:lnSpc>
        <a:spcBef>
          <a:spcPct val="24000"/>
        </a:spcBef>
        <a:spcAft>
          <a:spcPct val="0"/>
        </a:spcAft>
        <a:buChar char="•"/>
        <a:defRPr sz="2880" b="0" i="0" u="none" kern="1200" baseline="0">
          <a:solidFill>
            <a:schemeClr val="tx1"/>
          </a:solidFill>
          <a:latin typeface="+mn-lt"/>
          <a:ea typeface="+mn-ea"/>
          <a:cs typeface="+mn-cs"/>
        </a:defRPr>
      </a:lvl3pPr>
      <a:lvl4pPr marL="1920240" lvl="3"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4pPr>
      <a:lvl5pPr marL="2468880" lvl="4"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5pPr>
      <a:lvl6pPr marL="3017520" lvl="5"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6pPr>
      <a:lvl7pPr marL="3566160" lvl="6"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7pPr>
      <a:lvl8pPr marL="4114800" lvl="7"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8pPr>
      <a:lvl9pPr marL="4663440" lvl="8" indent="-274320" algn="l" defTabSz="1097280" eaLnBrk="1" fontAlgn="base" latinLnBrk="0" hangingPunct="1">
        <a:lnSpc>
          <a:spcPct val="100000"/>
        </a:lnSpc>
        <a:spcBef>
          <a:spcPct val="24000"/>
        </a:spcBef>
        <a:spcAft>
          <a:spcPct val="0"/>
        </a:spcAft>
        <a:buChar char="»"/>
        <a:defRPr sz="2400" b="0" i="0" u="none" kern="1200" baseline="0">
          <a:solidFill>
            <a:schemeClr val="tx1"/>
          </a:solidFill>
          <a:latin typeface="+mn-lt"/>
          <a:ea typeface="+mn-ea"/>
          <a:cs typeface="+mn-cs"/>
        </a:defRPr>
      </a:lvl9pPr>
    </p:bodyStyle>
    <p:otherStyle>
      <a:lvl1pPr marL="0" lvl="0" indent="0" algn="l" defTabSz="1097280" eaLnBrk="1" fontAlgn="base" latinLnBrk="0" hangingPunct="1">
        <a:lnSpc>
          <a:spcPct val="100000"/>
        </a:lnSpc>
        <a:spcBef>
          <a:spcPct val="0"/>
        </a:spcBef>
        <a:spcAft>
          <a:spcPct val="0"/>
        </a:spcAft>
        <a:buFont typeface="Arial" panose="020B0604020202090204" pitchFamily="34" charset="0"/>
        <a:buNone/>
        <a:defRPr sz="2160" b="0" i="0" u="none" kern="1200" baseline="0">
          <a:solidFill>
            <a:schemeClr val="tx1"/>
          </a:solidFill>
          <a:latin typeface="+mn-lt"/>
          <a:ea typeface="+mn-ea"/>
          <a:cs typeface="+mn-cs"/>
        </a:defRPr>
      </a:lvl1pPr>
      <a:lvl2pPr marL="548640" lvl="1" indent="0" algn="l" defTabSz="109728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2pPr>
      <a:lvl3pPr marL="1097280" lvl="2" indent="0" algn="l" defTabSz="109728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3pPr>
      <a:lvl4pPr marL="1645920" lvl="3" indent="0" algn="l" defTabSz="109728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4pPr>
      <a:lvl5pPr marL="2194560" lvl="4" indent="0" algn="l" defTabSz="109728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5pPr>
      <a:lvl6pPr marL="2743200" lvl="5" indent="0" algn="l" defTabSz="109728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6pPr>
      <a:lvl7pPr marL="3291840" lvl="6" indent="0" algn="l" defTabSz="109728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7pPr>
      <a:lvl8pPr marL="3840480" lvl="7" indent="0" algn="l" defTabSz="109728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8pPr>
      <a:lvl9pPr marL="4389120" lvl="8" indent="0" algn="l" defTabSz="1097280" eaLnBrk="1" fontAlgn="base" latinLnBrk="0" hangingPunct="1">
        <a:lnSpc>
          <a:spcPct val="100000"/>
        </a:lnSpc>
        <a:spcBef>
          <a:spcPct val="0"/>
        </a:spcBef>
        <a:spcAft>
          <a:spcPct val="0"/>
        </a:spcAft>
        <a:buFont typeface="Arial" panose="020B0604020202090204" pitchFamily="34" charset="0"/>
        <a:buNone/>
        <a:defRPr b="0" i="0" u="none" kern="1200" baseline="0">
          <a:solidFill>
            <a:schemeClr val="tx1"/>
          </a:solidFill>
          <a:latin typeface="Arial" panose="020B060402020209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1"/>
          <p:cNvSpPr/>
          <p:nvPr/>
        </p:nvSpPr>
        <p:spPr>
          <a:xfrm>
            <a:off x="6917690" y="4457700"/>
            <a:ext cx="6468745" cy="453390"/>
          </a:xfrm>
          <a:prstGeom prst="rect">
            <a:avLst/>
          </a:prstGeom>
          <a:noFill/>
        </p:spPr>
        <p:txBody>
          <a:bodyPr wrap="none" lIns="0" tIns="0" rIns="0" bIns="0" rtlCol="0" anchor="t"/>
          <a:lstStyle/>
          <a:p>
            <a:pPr marL="0" indent="0" algn="l">
              <a:lnSpc>
                <a:spcPts val="3550"/>
              </a:lnSpc>
              <a:buNone/>
            </a:pPr>
            <a:r>
              <a:rPr lang="en-US" altLang="en-US" dirty="0">
                <a:solidFill>
                  <a:srgbClr val="5B6E8C"/>
                </a:solidFill>
              </a:rPr>
              <a:t>Approaches utilizing time series analysis and machine learning</a:t>
            </a:r>
          </a:p>
        </p:txBody>
      </p:sp>
      <p:sp>
        <p:nvSpPr>
          <p:cNvPr id="5" name="Text 2"/>
          <p:cNvSpPr/>
          <p:nvPr/>
        </p:nvSpPr>
        <p:spPr>
          <a:xfrm>
            <a:off x="8880475" y="7494270"/>
            <a:ext cx="5749925" cy="363220"/>
          </a:xfrm>
          <a:prstGeom prst="rect">
            <a:avLst/>
          </a:prstGeom>
          <a:noFill/>
        </p:spPr>
        <p:txBody>
          <a:bodyPr wrap="none" lIns="0" tIns="0" rIns="0" bIns="0" rtlCol="0" anchor="t"/>
          <a:lstStyle/>
          <a:p>
            <a:pPr marL="0" indent="0" algn="r">
              <a:lnSpc>
                <a:spcPts val="2850"/>
              </a:lnSpc>
              <a:buNone/>
            </a:pPr>
            <a:r>
              <a:rPr lang="en-US" sz="1750" dirty="0" err="1">
                <a:solidFill>
                  <a:srgbClr val="5B6E8C"/>
                </a:solidFill>
                <a:ea typeface="Arial Unicode MS" panose="020B0604020202020204" pitchFamily="50" charset="-127"/>
                <a:cs typeface="Arial Unicode MS" panose="020B0604020202020204" pitchFamily="50" charset="-127"/>
              </a:rPr>
              <a:t>박찬형</a:t>
            </a:r>
            <a:r>
              <a:rPr lang="en-US" sz="1750" dirty="0">
                <a:solidFill>
                  <a:srgbClr val="5B6E8C"/>
                </a:solidFill>
                <a:ea typeface="Arial Unicode MS" panose="020B0604020202020204" pitchFamily="50" charset="-127"/>
                <a:cs typeface="Arial Unicode MS" panose="020B0604020202020204" pitchFamily="50" charset="-127"/>
              </a:rPr>
              <a:t> · </a:t>
            </a:r>
            <a:r>
              <a:rPr lang="en-US" sz="1750" dirty="0" err="1">
                <a:solidFill>
                  <a:srgbClr val="5B6E8C"/>
                </a:solidFill>
                <a:ea typeface="Arial Unicode MS" panose="020B0604020202020204" pitchFamily="50" charset="-127"/>
                <a:cs typeface="Arial Unicode MS" panose="020B0604020202020204" pitchFamily="50" charset="-127"/>
              </a:rPr>
              <a:t>이정현</a:t>
            </a:r>
            <a:r>
              <a:rPr lang="en-US" sz="1750" dirty="0">
                <a:solidFill>
                  <a:srgbClr val="5B6E8C"/>
                </a:solidFill>
                <a:ea typeface="Arial Unicode MS" panose="020B0604020202020204" pitchFamily="50" charset="-127"/>
                <a:cs typeface="Arial Unicode MS" panose="020B0604020202020204" pitchFamily="50" charset="-127"/>
              </a:rPr>
              <a:t> · </a:t>
            </a:r>
            <a:r>
              <a:rPr lang="en-US" sz="1750" dirty="0" err="1">
                <a:solidFill>
                  <a:srgbClr val="5B6E8C"/>
                </a:solidFill>
                <a:ea typeface="Arial Unicode MS" panose="020B0604020202020204" pitchFamily="50" charset="-127"/>
                <a:cs typeface="Arial Unicode MS" panose="020B0604020202020204" pitchFamily="50" charset="-127"/>
              </a:rPr>
              <a:t>이장빈</a:t>
            </a:r>
            <a:endParaRPr lang="en-US" sz="1750" dirty="0">
              <a:solidFill>
                <a:srgbClr val="5B6E8C"/>
              </a:solidFill>
              <a:ea typeface="Arial Unicode MS" panose="020B0604020202020204" pitchFamily="50" charset="-127"/>
              <a:cs typeface="Arial Unicode MS" panose="020B0604020202020204" pitchFamily="50" charset="-127"/>
            </a:endParaRPr>
          </a:p>
          <a:p>
            <a:pPr marL="0" indent="0" algn="r">
              <a:lnSpc>
                <a:spcPts val="2850"/>
              </a:lnSpc>
              <a:buNone/>
            </a:pPr>
            <a:r>
              <a:rPr lang="en-US" sz="1750" dirty="0">
                <a:solidFill>
                  <a:srgbClr val="5B6E8C"/>
                </a:solidFill>
                <a:ea typeface="Arial Unicode MS" panose="020B0604020202020204" pitchFamily="50" charset="-127"/>
                <a:cs typeface="Arial Unicode MS" panose="020B0604020202020204" pitchFamily="50" charset="-127"/>
              </a:rPr>
              <a:t> </a:t>
            </a:r>
            <a:r>
              <a:rPr lang="en-US" sz="1750" dirty="0" err="1">
                <a:solidFill>
                  <a:srgbClr val="5B6E8C"/>
                </a:solidFill>
                <a:ea typeface="Arial Unicode MS" panose="020B0604020202020204" pitchFamily="50" charset="-127"/>
                <a:cs typeface="Arial Unicode MS" panose="020B0604020202020204" pitchFamily="50" charset="-127"/>
              </a:rPr>
              <a:t>한양대학교</a:t>
            </a:r>
            <a:r>
              <a:rPr lang="en-US" sz="1750" dirty="0">
                <a:solidFill>
                  <a:srgbClr val="5B6E8C"/>
                </a:solidFill>
                <a:ea typeface="Arial Unicode MS" panose="020B0604020202020204" pitchFamily="50" charset="-127"/>
                <a:cs typeface="Arial Unicode MS" panose="020B0604020202020204" pitchFamily="50" charset="-127"/>
              </a:rPr>
              <a:t> </a:t>
            </a:r>
            <a:r>
              <a:rPr lang="en-US" sz="1750" dirty="0" err="1">
                <a:solidFill>
                  <a:srgbClr val="5B6E8C"/>
                </a:solidFill>
                <a:ea typeface="Arial Unicode MS" panose="020B0604020202020204" pitchFamily="50" charset="-127"/>
                <a:cs typeface="Arial Unicode MS" panose="020B0604020202020204" pitchFamily="50" charset="-127"/>
              </a:rPr>
              <a:t>데이터사이언스학과</a:t>
            </a:r>
            <a:endParaRPr lang="en-US" sz="1750" dirty="0">
              <a:ea typeface="Arial Unicode MS" panose="020B0604020202020204" pitchFamily="50" charset="-127"/>
              <a:cs typeface="Arial Unicode MS" panose="020B0604020202020204" pitchFamily="50" charset="-127"/>
            </a:endParaRPr>
          </a:p>
        </p:txBody>
      </p:sp>
      <p:sp>
        <p:nvSpPr>
          <p:cNvPr id="6" name="Text 0"/>
          <p:cNvSpPr/>
          <p:nvPr/>
        </p:nvSpPr>
        <p:spPr>
          <a:xfrm>
            <a:off x="6917690" y="2259965"/>
            <a:ext cx="5356225" cy="1527175"/>
          </a:xfrm>
          <a:prstGeom prst="rect">
            <a:avLst/>
          </a:prstGeom>
          <a:noFill/>
        </p:spPr>
        <p:txBody>
          <a:bodyPr wrap="square" lIns="0" tIns="0" rIns="0" bIns="0" rtlCol="0" anchor="t"/>
          <a:lstStyle/>
          <a:p>
            <a:pPr marL="0" indent="0" algn="l">
              <a:lnSpc>
                <a:spcPts val="5550"/>
              </a:lnSpc>
              <a:buNone/>
            </a:pPr>
            <a:r>
              <a:rPr lang="en-US" altLang="en-US" sz="3200" dirty="0">
                <a:solidFill>
                  <a:srgbClr val="5B6E8C"/>
                </a:solidFill>
                <a:ea typeface="Arial" pitchFamily="34" charset="-122"/>
                <a:cs typeface="+mj-lt"/>
              </a:rPr>
              <a:t>Attendance prediction</a:t>
            </a:r>
            <a:r>
              <a:rPr lang="en-US" altLang="ko-KR" sz="3200" dirty="0">
                <a:solidFill>
                  <a:srgbClr val="5B6E8C"/>
                </a:solidFill>
                <a:ea typeface="Arial" pitchFamily="34" charset="-122"/>
                <a:cs typeface="+mj-lt"/>
              </a:rPr>
              <a:t> of </a:t>
            </a:r>
          </a:p>
          <a:p>
            <a:pPr marL="0" indent="0" algn="l">
              <a:lnSpc>
                <a:spcPts val="5550"/>
              </a:lnSpc>
              <a:buNone/>
            </a:pPr>
            <a:r>
              <a:rPr lang="en-US" altLang="ko-KR" sz="3200" dirty="0">
                <a:solidFill>
                  <a:srgbClr val="5B6E8C"/>
                </a:solidFill>
                <a:ea typeface="Arial" pitchFamily="34" charset="-122"/>
                <a:cs typeface="+mj-lt"/>
              </a:rPr>
              <a:t>KBO league in 2026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25570" y="2245487"/>
            <a:ext cx="10370916" cy="2646878"/>
          </a:xfrm>
          <a:prstGeom prst="rect">
            <a:avLst/>
          </a:prstGeom>
          <a:noFill/>
        </p:spPr>
        <p:txBody>
          <a:bodyPr wrap="square" rtlCol="0">
            <a:spAutoFit/>
          </a:bodyPr>
          <a:lstStyle/>
          <a:p>
            <a:r>
              <a:rPr lang="en-US" altLang="ko-KR" sz="16600" dirty="0" smtClean="0">
                <a:solidFill>
                  <a:srgbClr val="5B6E8C"/>
                </a:solidFill>
              </a:rPr>
              <a:t>Thank you</a:t>
            </a:r>
          </a:p>
        </p:txBody>
      </p:sp>
    </p:spTree>
    <p:extLst>
      <p:ext uri="{BB962C8B-B14F-4D97-AF65-F5344CB8AC3E}">
        <p14:creationId xmlns:p14="http://schemas.microsoft.com/office/powerpoint/2010/main" val="137574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5438" y="507563"/>
            <a:ext cx="4610338" cy="576263"/>
          </a:xfrm>
          <a:prstGeom prst="rect">
            <a:avLst/>
          </a:prstGeom>
          <a:noFill/>
        </p:spPr>
        <p:txBody>
          <a:bodyPr wrap="none" lIns="0" tIns="0" rIns="0" bIns="0" rtlCol="0" anchor="t"/>
          <a:lstStyle/>
          <a:p>
            <a:pPr marL="0" indent="0" algn="l">
              <a:lnSpc>
                <a:spcPts val="4500"/>
              </a:lnSpc>
              <a:buNone/>
            </a:pPr>
            <a:r>
              <a:rPr lang="en-US" sz="3600">
                <a:solidFill>
                  <a:srgbClr val="5B6E8C"/>
                </a:solidFill>
                <a:ea typeface="Arial" pitchFamily="34" charset="-122"/>
                <a:cs typeface="+mj-lt"/>
              </a:rPr>
              <a:t>Contents</a:t>
            </a:r>
          </a:p>
        </p:txBody>
      </p:sp>
      <p:sp>
        <p:nvSpPr>
          <p:cNvPr id="3" name="Shape 1"/>
          <p:cNvSpPr/>
          <p:nvPr/>
        </p:nvSpPr>
        <p:spPr>
          <a:xfrm>
            <a:off x="645438" y="1452563"/>
            <a:ext cx="737592" cy="1106448"/>
          </a:xfrm>
          <a:prstGeom prst="roundRect">
            <a:avLst>
              <a:gd name="adj" fmla="val 360034"/>
            </a:avLst>
          </a:prstGeom>
          <a:solidFill>
            <a:srgbClr val="E6F7FF"/>
          </a:solidFill>
          <a:ln w="7620">
            <a:solidFill>
              <a:srgbClr val="B3D5E4"/>
            </a:solidFill>
            <a:prstDash val="solid"/>
          </a:ln>
        </p:spPr>
      </p:sp>
      <p:pic>
        <p:nvPicPr>
          <p:cNvPr id="4"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75943" y="1867376"/>
            <a:ext cx="276582" cy="276582"/>
          </a:xfrm>
          <a:prstGeom prst="rect">
            <a:avLst/>
          </a:prstGeom>
        </p:spPr>
      </p:pic>
      <p:sp>
        <p:nvSpPr>
          <p:cNvPr id="5" name="Text 2"/>
          <p:cNvSpPr/>
          <p:nvPr/>
        </p:nvSpPr>
        <p:spPr>
          <a:xfrm>
            <a:off x="1567339" y="1636871"/>
            <a:ext cx="2305169" cy="288131"/>
          </a:xfrm>
          <a:prstGeom prst="rect">
            <a:avLst/>
          </a:prstGeom>
          <a:noFill/>
        </p:spPr>
        <p:txBody>
          <a:bodyPr wrap="none" lIns="0" tIns="0" rIns="0" bIns="0" rtlCol="0" anchor="t"/>
          <a:lstStyle/>
          <a:p>
            <a:pPr marL="0" indent="0" algn="l">
              <a:lnSpc>
                <a:spcPts val="2250"/>
              </a:lnSpc>
              <a:buNone/>
            </a:pPr>
            <a:r>
              <a:rPr lang="en-US" sz="1800">
                <a:solidFill>
                  <a:srgbClr val="5B6E8C"/>
                </a:solidFill>
                <a:ea typeface="Arial" pitchFamily="34" charset="-122"/>
                <a:cs typeface="Arial" pitchFamily="34" charset="-120"/>
              </a:rPr>
              <a:t>Reasons for selecting Dataset</a:t>
            </a:r>
            <a:endParaRPr lang="en-US" sz="1800"/>
          </a:p>
        </p:txBody>
      </p:sp>
      <p:sp>
        <p:nvSpPr>
          <p:cNvPr id="6" name="Shape 3"/>
          <p:cNvSpPr/>
          <p:nvPr/>
        </p:nvSpPr>
        <p:spPr>
          <a:xfrm>
            <a:off x="645438" y="2743319"/>
            <a:ext cx="737592" cy="1106448"/>
          </a:xfrm>
          <a:prstGeom prst="roundRect">
            <a:avLst>
              <a:gd name="adj" fmla="val 360034"/>
            </a:avLst>
          </a:prstGeom>
          <a:solidFill>
            <a:srgbClr val="E6F7FF"/>
          </a:solidFill>
          <a:ln w="7620">
            <a:solidFill>
              <a:srgbClr val="B3D5E4"/>
            </a:solidFill>
            <a:prstDash val="solid"/>
          </a:ln>
        </p:spPr>
      </p:sp>
      <p:pic>
        <p:nvPicPr>
          <p:cNvPr id="7" name="Image 1" descr="preencoded.png"/>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75943" y="3158133"/>
            <a:ext cx="276582" cy="276582"/>
          </a:xfrm>
          <a:prstGeom prst="rect">
            <a:avLst/>
          </a:prstGeom>
        </p:spPr>
      </p:pic>
      <p:sp>
        <p:nvSpPr>
          <p:cNvPr id="8" name="Text 4"/>
          <p:cNvSpPr/>
          <p:nvPr/>
        </p:nvSpPr>
        <p:spPr>
          <a:xfrm>
            <a:off x="1567339" y="2927628"/>
            <a:ext cx="2305169" cy="288131"/>
          </a:xfrm>
          <a:prstGeom prst="rect">
            <a:avLst/>
          </a:prstGeom>
          <a:noFill/>
        </p:spPr>
        <p:txBody>
          <a:bodyPr wrap="none" lIns="0" tIns="0" rIns="0" bIns="0" rtlCol="0" anchor="t"/>
          <a:lstStyle/>
          <a:p>
            <a:pPr marL="0" indent="0" algn="l">
              <a:lnSpc>
                <a:spcPts val="2250"/>
              </a:lnSpc>
              <a:buNone/>
            </a:pPr>
            <a:r>
              <a:rPr lang="en-US" sz="1800" dirty="0">
                <a:solidFill>
                  <a:srgbClr val="5B6E8C"/>
                </a:solidFill>
                <a:ea typeface="Arial" pitchFamily="34" charset="-122"/>
                <a:cs typeface="Arial" pitchFamily="34" charset="-120"/>
              </a:rPr>
              <a:t>Objective</a:t>
            </a:r>
            <a:endParaRPr lang="en-US" sz="1800" dirty="0"/>
          </a:p>
        </p:txBody>
      </p:sp>
      <p:sp>
        <p:nvSpPr>
          <p:cNvPr id="9" name="Shape 5"/>
          <p:cNvSpPr/>
          <p:nvPr/>
        </p:nvSpPr>
        <p:spPr>
          <a:xfrm>
            <a:off x="645438" y="4034076"/>
            <a:ext cx="737592" cy="1106448"/>
          </a:xfrm>
          <a:prstGeom prst="roundRect">
            <a:avLst>
              <a:gd name="adj" fmla="val 360034"/>
            </a:avLst>
          </a:prstGeom>
          <a:solidFill>
            <a:srgbClr val="E6F7FF"/>
          </a:solidFill>
          <a:ln w="7620">
            <a:solidFill>
              <a:srgbClr val="B3D5E4"/>
            </a:solidFill>
            <a:prstDash val="solid"/>
          </a:ln>
        </p:spPr>
      </p:sp>
      <p:pic>
        <p:nvPicPr>
          <p:cNvPr id="10" name="Image 2" descr="preencoded.pn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75943" y="4448889"/>
            <a:ext cx="276582" cy="276582"/>
          </a:xfrm>
          <a:prstGeom prst="rect">
            <a:avLst/>
          </a:prstGeom>
        </p:spPr>
      </p:pic>
      <p:sp>
        <p:nvSpPr>
          <p:cNvPr id="11" name="Text 6"/>
          <p:cNvSpPr/>
          <p:nvPr/>
        </p:nvSpPr>
        <p:spPr>
          <a:xfrm>
            <a:off x="1567339" y="4218384"/>
            <a:ext cx="2305169" cy="288131"/>
          </a:xfrm>
          <a:prstGeom prst="rect">
            <a:avLst/>
          </a:prstGeom>
          <a:noFill/>
        </p:spPr>
        <p:txBody>
          <a:bodyPr wrap="none" lIns="0" tIns="0" rIns="0" bIns="0" rtlCol="0" anchor="t"/>
          <a:lstStyle/>
          <a:p>
            <a:pPr marL="0" indent="0" algn="l">
              <a:lnSpc>
                <a:spcPts val="2250"/>
              </a:lnSpc>
              <a:buNone/>
            </a:pPr>
            <a:r>
              <a:rPr lang="en-US" sz="1800">
                <a:solidFill>
                  <a:srgbClr val="5B6E8C"/>
                </a:solidFill>
                <a:ea typeface="Arial" pitchFamily="34" charset="-122"/>
                <a:cs typeface="Arial" pitchFamily="34" charset="-120"/>
              </a:rPr>
              <a:t>Full approach</a:t>
            </a:r>
            <a:endParaRPr lang="en-US" sz="1800"/>
          </a:p>
        </p:txBody>
      </p:sp>
      <p:sp>
        <p:nvSpPr>
          <p:cNvPr id="12" name="Shape 7"/>
          <p:cNvSpPr/>
          <p:nvPr/>
        </p:nvSpPr>
        <p:spPr>
          <a:xfrm>
            <a:off x="645438" y="5324832"/>
            <a:ext cx="737592" cy="1106448"/>
          </a:xfrm>
          <a:prstGeom prst="roundRect">
            <a:avLst>
              <a:gd name="adj" fmla="val 360034"/>
            </a:avLst>
          </a:prstGeom>
          <a:solidFill>
            <a:srgbClr val="E6F7FF"/>
          </a:solidFill>
          <a:ln w="7620">
            <a:solidFill>
              <a:srgbClr val="B3D5E4"/>
            </a:solidFill>
            <a:prstDash val="solid"/>
          </a:ln>
        </p:spPr>
      </p:sp>
      <p:pic>
        <p:nvPicPr>
          <p:cNvPr id="13" name="Image 3" descr="preencoded.png"/>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875943" y="5739646"/>
            <a:ext cx="276582" cy="276582"/>
          </a:xfrm>
          <a:prstGeom prst="rect">
            <a:avLst/>
          </a:prstGeom>
        </p:spPr>
      </p:pic>
      <p:sp>
        <p:nvSpPr>
          <p:cNvPr id="14" name="Text 8"/>
          <p:cNvSpPr/>
          <p:nvPr/>
        </p:nvSpPr>
        <p:spPr>
          <a:xfrm>
            <a:off x="1567339" y="5509141"/>
            <a:ext cx="2305169" cy="288131"/>
          </a:xfrm>
          <a:prstGeom prst="rect">
            <a:avLst/>
          </a:prstGeom>
          <a:noFill/>
        </p:spPr>
        <p:txBody>
          <a:bodyPr wrap="none" lIns="0" tIns="0" rIns="0" bIns="0" rtlCol="0" anchor="t"/>
          <a:lstStyle/>
          <a:p>
            <a:pPr marL="0" indent="0" algn="l">
              <a:lnSpc>
                <a:spcPts val="2250"/>
              </a:lnSpc>
              <a:buNone/>
            </a:pPr>
            <a:r>
              <a:rPr lang="en-US" sz="1800">
                <a:solidFill>
                  <a:srgbClr val="5B6E8C"/>
                </a:solidFill>
                <a:ea typeface="Arial" pitchFamily="34" charset="-122"/>
                <a:cs typeface="Arial" pitchFamily="34" charset="-120"/>
              </a:rPr>
              <a:t>Roles</a:t>
            </a:r>
            <a:endParaRPr lang="en-US" sz="1800"/>
          </a:p>
        </p:txBody>
      </p:sp>
      <p:sp>
        <p:nvSpPr>
          <p:cNvPr id="15" name="Shape 9"/>
          <p:cNvSpPr/>
          <p:nvPr/>
        </p:nvSpPr>
        <p:spPr>
          <a:xfrm>
            <a:off x="645438" y="6615589"/>
            <a:ext cx="737592" cy="1106448"/>
          </a:xfrm>
          <a:prstGeom prst="roundRect">
            <a:avLst>
              <a:gd name="adj" fmla="val 360034"/>
            </a:avLst>
          </a:prstGeom>
          <a:solidFill>
            <a:srgbClr val="E6F7FF"/>
          </a:solidFill>
          <a:ln w="7620">
            <a:solidFill>
              <a:srgbClr val="B3D5E4"/>
            </a:solidFill>
            <a:prstDash val="solid"/>
          </a:ln>
        </p:spPr>
      </p:sp>
      <p:pic>
        <p:nvPicPr>
          <p:cNvPr id="16" name="Image 4" descr="preencoded.png"/>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875943" y="7030403"/>
            <a:ext cx="276582" cy="276582"/>
          </a:xfrm>
          <a:prstGeom prst="rect">
            <a:avLst/>
          </a:prstGeom>
        </p:spPr>
      </p:pic>
      <p:sp>
        <p:nvSpPr>
          <p:cNvPr id="17" name="Text 10"/>
          <p:cNvSpPr/>
          <p:nvPr/>
        </p:nvSpPr>
        <p:spPr>
          <a:xfrm>
            <a:off x="1567339" y="6799898"/>
            <a:ext cx="2305169" cy="288131"/>
          </a:xfrm>
          <a:prstGeom prst="rect">
            <a:avLst/>
          </a:prstGeom>
          <a:noFill/>
        </p:spPr>
        <p:txBody>
          <a:bodyPr wrap="none" lIns="0" tIns="0" rIns="0" bIns="0" rtlCol="0" anchor="t"/>
          <a:lstStyle/>
          <a:p>
            <a:pPr marL="0" indent="0" algn="l">
              <a:lnSpc>
                <a:spcPts val="2250"/>
              </a:lnSpc>
              <a:buNone/>
            </a:pPr>
            <a:r>
              <a:rPr lang="en-US" sz="1800">
                <a:solidFill>
                  <a:srgbClr val="5B6E8C"/>
                </a:solidFill>
                <a:ea typeface="Arial" pitchFamily="34" charset="-122"/>
                <a:cs typeface="Arial" pitchFamily="34" charset="-120"/>
              </a:rPr>
              <a:t>Related Works</a:t>
            </a:r>
            <a:endParaRPr lang="en-US"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Shape 1"/>
          <p:cNvSpPr/>
          <p:nvPr/>
        </p:nvSpPr>
        <p:spPr>
          <a:xfrm>
            <a:off x="774502" y="1807845"/>
            <a:ext cx="3686889" cy="2519243"/>
          </a:xfrm>
          <a:prstGeom prst="roundRect">
            <a:avLst>
              <a:gd name="adj" fmla="val 5071"/>
            </a:avLst>
          </a:prstGeom>
          <a:solidFill>
            <a:srgbClr val="D0E5EE"/>
          </a:solidFill>
          <a:ln w="30480">
            <a:solidFill>
              <a:srgbClr val="B3D5E4"/>
            </a:solidFill>
            <a:prstDash val="solid"/>
          </a:ln>
        </p:spPr>
      </p:sp>
      <p:sp>
        <p:nvSpPr>
          <p:cNvPr id="6" name="Text 2"/>
          <p:cNvSpPr/>
          <p:nvPr/>
        </p:nvSpPr>
        <p:spPr>
          <a:xfrm>
            <a:off x="1117640" y="2059543"/>
            <a:ext cx="3299030" cy="339060"/>
          </a:xfrm>
          <a:prstGeom prst="rect">
            <a:avLst/>
          </a:prstGeom>
          <a:solidFill>
            <a:srgbClr val="D0E5EE"/>
          </a:solidFill>
        </p:spPr>
        <p:txBody>
          <a:bodyPr wrap="none" lIns="0" tIns="0" rIns="0" bIns="0" rtlCol="0" anchor="t"/>
          <a:lstStyle/>
          <a:p>
            <a:pPr>
              <a:lnSpc>
                <a:spcPts val="2700"/>
              </a:lnSpc>
            </a:pPr>
            <a:r>
              <a:rPr lang="en-US" sz="2150">
                <a:solidFill>
                  <a:srgbClr val="5B6E8C"/>
                </a:solidFill>
                <a:cs typeface="Arial" panose="020B0604020202090204" pitchFamily="34" charset="0"/>
              </a:rPr>
              <a:t>Interesting</a:t>
            </a:r>
            <a:endParaRPr lang="ko-KR" altLang="en-US">
              <a:cs typeface="Arial" panose="020B0604020202090204" pitchFamily="34" charset="0"/>
            </a:endParaRPr>
          </a:p>
        </p:txBody>
      </p:sp>
      <p:sp>
        <p:nvSpPr>
          <p:cNvPr id="7" name="Text 3"/>
          <p:cNvSpPr/>
          <p:nvPr/>
        </p:nvSpPr>
        <p:spPr>
          <a:xfrm>
            <a:off x="1117640" y="2461736"/>
            <a:ext cx="3076813" cy="1732836"/>
          </a:xfrm>
          <a:prstGeom prst="rect">
            <a:avLst/>
          </a:prstGeom>
          <a:solidFill>
            <a:srgbClr val="D0E5EE"/>
          </a:solidFill>
        </p:spPr>
        <p:txBody>
          <a:bodyPr wrap="square" lIns="0" tIns="0" rIns="0" bIns="0" rtlCol="0" anchor="t"/>
          <a:lstStyle/>
          <a:p>
            <a:pPr>
              <a:lnSpc>
                <a:spcPts val="2750"/>
              </a:lnSpc>
            </a:pPr>
            <a:r>
              <a:rPr lang="en-US" sz="1400" dirty="0">
                <a:solidFill>
                  <a:schemeClr val="tx2"/>
                </a:solidFill>
                <a:ea typeface="方正仿宋_GBK" panose="02000000000000000000" charset="-122"/>
                <a:cs typeface="+mn-lt"/>
              </a:rPr>
              <a:t>What strategies can be implemented </a:t>
            </a:r>
          </a:p>
          <a:p>
            <a:pPr>
              <a:lnSpc>
                <a:spcPts val="2750"/>
              </a:lnSpc>
            </a:pPr>
            <a:r>
              <a:rPr lang="en-US" sz="1400" dirty="0">
                <a:solidFill>
                  <a:schemeClr val="tx2"/>
                </a:solidFill>
                <a:ea typeface="方正仿宋_GBK" panose="02000000000000000000" charset="-122"/>
                <a:cs typeface="+mn-lt"/>
              </a:rPr>
              <a:t>to increase attendance for less popular team?</a:t>
            </a:r>
          </a:p>
        </p:txBody>
      </p:sp>
      <p:sp>
        <p:nvSpPr>
          <p:cNvPr id="9" name="Shape 5"/>
          <p:cNvSpPr/>
          <p:nvPr/>
        </p:nvSpPr>
        <p:spPr>
          <a:xfrm>
            <a:off x="4682609" y="1807845"/>
            <a:ext cx="3686889" cy="2534483"/>
          </a:xfrm>
          <a:prstGeom prst="roundRect">
            <a:avLst>
              <a:gd name="adj" fmla="val 5071"/>
            </a:avLst>
          </a:prstGeom>
          <a:solidFill>
            <a:srgbClr val="D0E5EE"/>
          </a:solidFill>
          <a:ln w="30480">
            <a:solidFill>
              <a:srgbClr val="B3D5E4"/>
            </a:solidFill>
            <a:prstDash val="solid"/>
          </a:ln>
        </p:spPr>
      </p:sp>
      <p:sp>
        <p:nvSpPr>
          <p:cNvPr id="11" name="Text 6"/>
          <p:cNvSpPr/>
          <p:nvPr/>
        </p:nvSpPr>
        <p:spPr>
          <a:xfrm>
            <a:off x="5025747" y="2059543"/>
            <a:ext cx="2766179" cy="345638"/>
          </a:xfrm>
          <a:prstGeom prst="rect">
            <a:avLst/>
          </a:prstGeom>
          <a:solidFill>
            <a:srgbClr val="D0E5EE"/>
          </a:solidFill>
        </p:spPr>
        <p:txBody>
          <a:bodyPr wrap="none" lIns="0" tIns="0" rIns="0" bIns="0" rtlCol="0" anchor="t"/>
          <a:lstStyle/>
          <a:p>
            <a:pPr>
              <a:lnSpc>
                <a:spcPts val="2700"/>
              </a:lnSpc>
            </a:pPr>
            <a:r>
              <a:rPr lang="en-US" sz="2150">
                <a:solidFill>
                  <a:srgbClr val="5B6E8C"/>
                </a:solidFill>
                <a:cs typeface="+mj-lt"/>
              </a:rPr>
              <a:t>Diverse Features</a:t>
            </a:r>
            <a:endParaRPr lang="ko-KR" altLang="en-US">
              <a:cs typeface="+mj-lt"/>
            </a:endParaRPr>
          </a:p>
        </p:txBody>
      </p:sp>
      <p:sp>
        <p:nvSpPr>
          <p:cNvPr id="12" name="Text 7"/>
          <p:cNvSpPr/>
          <p:nvPr/>
        </p:nvSpPr>
        <p:spPr>
          <a:xfrm>
            <a:off x="5010785" y="2446655"/>
            <a:ext cx="3107055" cy="1733550"/>
          </a:xfrm>
          <a:prstGeom prst="rect">
            <a:avLst/>
          </a:prstGeom>
          <a:solidFill>
            <a:srgbClr val="D0E5EE"/>
          </a:solidFill>
        </p:spPr>
        <p:txBody>
          <a:bodyPr wrap="square" lIns="0" tIns="0" rIns="0" bIns="0" rtlCol="0" anchor="t"/>
          <a:lstStyle/>
          <a:p>
            <a:pPr>
              <a:lnSpc>
                <a:spcPts val="2750"/>
              </a:lnSpc>
            </a:pPr>
            <a:r>
              <a:rPr lang="en-US" sz="1400" dirty="0">
                <a:solidFill>
                  <a:schemeClr val="tx2"/>
                </a:solidFill>
                <a:cs typeface="+mn-lt"/>
              </a:rPr>
              <a:t>Complex factors like game schedule, day of the week, team performance, and weather interact, resulting in volatile attendance patterns</a:t>
            </a:r>
            <a:endParaRPr lang="en-US" altLang="en-US" sz="1400" dirty="0">
              <a:solidFill>
                <a:schemeClr val="tx2"/>
              </a:solidFill>
              <a:cs typeface="+mn-lt"/>
            </a:endParaRPr>
          </a:p>
        </p:txBody>
      </p:sp>
      <p:sp>
        <p:nvSpPr>
          <p:cNvPr id="19" name="Shape 1"/>
          <p:cNvSpPr/>
          <p:nvPr/>
        </p:nvSpPr>
        <p:spPr>
          <a:xfrm>
            <a:off x="744021" y="4779645"/>
            <a:ext cx="3686889" cy="2519243"/>
          </a:xfrm>
          <a:prstGeom prst="roundRect">
            <a:avLst>
              <a:gd name="adj" fmla="val 5071"/>
            </a:avLst>
          </a:prstGeom>
          <a:solidFill>
            <a:srgbClr val="D0E5EE"/>
          </a:solidFill>
          <a:ln w="30480">
            <a:solidFill>
              <a:srgbClr val="B3D5E4"/>
            </a:solidFill>
            <a:prstDash val="solid"/>
          </a:ln>
        </p:spPr>
      </p:sp>
      <p:sp>
        <p:nvSpPr>
          <p:cNvPr id="21" name="Text 2"/>
          <p:cNvSpPr/>
          <p:nvPr/>
        </p:nvSpPr>
        <p:spPr>
          <a:xfrm>
            <a:off x="1087160" y="5031343"/>
            <a:ext cx="3299030" cy="339060"/>
          </a:xfrm>
          <a:prstGeom prst="rect">
            <a:avLst/>
          </a:prstGeom>
          <a:solidFill>
            <a:srgbClr val="D0E5EE"/>
          </a:solidFill>
        </p:spPr>
        <p:txBody>
          <a:bodyPr wrap="none" lIns="0" tIns="0" rIns="0" bIns="0" rtlCol="0" anchor="t"/>
          <a:lstStyle/>
          <a:p>
            <a:pPr>
              <a:lnSpc>
                <a:spcPts val="2700"/>
              </a:lnSpc>
            </a:pPr>
            <a:r>
              <a:rPr lang="en-US" altLang="ko-KR" sz="2150" dirty="0">
                <a:solidFill>
                  <a:srgbClr val="5B6E8C"/>
                </a:solidFill>
                <a:ea typeface="HY중고딕"/>
                <a:cs typeface="+mj-lt"/>
              </a:rPr>
              <a:t>Suitability for Analysis</a:t>
            </a:r>
          </a:p>
        </p:txBody>
      </p:sp>
      <p:sp>
        <p:nvSpPr>
          <p:cNvPr id="22" name="Text 3"/>
          <p:cNvSpPr/>
          <p:nvPr/>
        </p:nvSpPr>
        <p:spPr>
          <a:xfrm>
            <a:off x="1087160" y="5433535"/>
            <a:ext cx="3076813" cy="1732836"/>
          </a:xfrm>
          <a:prstGeom prst="rect">
            <a:avLst/>
          </a:prstGeom>
          <a:solidFill>
            <a:srgbClr val="D0E5EE"/>
          </a:solidFill>
        </p:spPr>
        <p:txBody>
          <a:bodyPr wrap="square" lIns="0" tIns="0" rIns="0" bIns="0" rtlCol="0" anchor="t"/>
          <a:lstStyle/>
          <a:p>
            <a:pPr>
              <a:lnSpc>
                <a:spcPts val="2750"/>
              </a:lnSpc>
            </a:pPr>
            <a:r>
              <a:rPr lang="en-US" sz="1400" dirty="0">
                <a:solidFill>
                  <a:schemeClr val="tx2"/>
                </a:solidFill>
                <a:cs typeface="+mn-lt"/>
              </a:rPr>
              <a:t>KBO league maintains a relatively stable structure each season, with a consistent number of games and overall audience scale.</a:t>
            </a:r>
            <a:endParaRPr lang="en-US" altLang="ko-KR" sz="1400" dirty="0">
              <a:solidFill>
                <a:schemeClr val="tx2"/>
              </a:solidFill>
              <a:cs typeface="+mn-lt"/>
            </a:endParaRPr>
          </a:p>
        </p:txBody>
      </p:sp>
      <p:sp>
        <p:nvSpPr>
          <p:cNvPr id="23" name="Shape 5"/>
          <p:cNvSpPr/>
          <p:nvPr/>
        </p:nvSpPr>
        <p:spPr>
          <a:xfrm>
            <a:off x="4713089" y="4794885"/>
            <a:ext cx="3686889" cy="2534483"/>
          </a:xfrm>
          <a:prstGeom prst="roundRect">
            <a:avLst>
              <a:gd name="adj" fmla="val 5071"/>
            </a:avLst>
          </a:prstGeom>
          <a:solidFill>
            <a:srgbClr val="D0E5EE"/>
          </a:solidFill>
          <a:ln w="30480">
            <a:solidFill>
              <a:srgbClr val="B3D5E4"/>
            </a:solidFill>
            <a:prstDash val="solid"/>
          </a:ln>
        </p:spPr>
      </p:sp>
      <p:sp>
        <p:nvSpPr>
          <p:cNvPr id="25" name="Text 6"/>
          <p:cNvSpPr/>
          <p:nvPr/>
        </p:nvSpPr>
        <p:spPr>
          <a:xfrm>
            <a:off x="5040987" y="5031343"/>
            <a:ext cx="3330059" cy="330398"/>
          </a:xfrm>
          <a:prstGeom prst="rect">
            <a:avLst/>
          </a:prstGeom>
          <a:solidFill>
            <a:srgbClr val="D0E5EE"/>
          </a:solidFill>
        </p:spPr>
        <p:txBody>
          <a:bodyPr wrap="none" lIns="0" tIns="0" rIns="0" bIns="0" rtlCol="0" anchor="t"/>
          <a:lstStyle/>
          <a:p>
            <a:pPr>
              <a:lnSpc>
                <a:spcPts val="2700"/>
              </a:lnSpc>
            </a:pPr>
            <a:r>
              <a:rPr lang="en-US" sz="2150">
                <a:solidFill>
                  <a:srgbClr val="5B6E8C"/>
                </a:solidFill>
                <a:cs typeface="+mj-lt"/>
              </a:rPr>
              <a:t>Economic Significance</a:t>
            </a:r>
            <a:endParaRPr lang="ko-KR">
              <a:cs typeface="+mj-lt"/>
            </a:endParaRPr>
          </a:p>
        </p:txBody>
      </p:sp>
      <p:sp>
        <p:nvSpPr>
          <p:cNvPr id="26" name="Text 7"/>
          <p:cNvSpPr/>
          <p:nvPr/>
        </p:nvSpPr>
        <p:spPr>
          <a:xfrm>
            <a:off x="5040987" y="5433535"/>
            <a:ext cx="3107293" cy="1961436"/>
          </a:xfrm>
          <a:prstGeom prst="rect">
            <a:avLst/>
          </a:prstGeom>
          <a:solidFill>
            <a:srgbClr val="D0E5EE"/>
          </a:solidFill>
        </p:spPr>
        <p:txBody>
          <a:bodyPr wrap="square" lIns="0" tIns="0" rIns="0" bIns="0" rtlCol="0" anchor="t"/>
          <a:lstStyle/>
          <a:p>
            <a:pPr>
              <a:lnSpc>
                <a:spcPts val="2750"/>
              </a:lnSpc>
            </a:pPr>
            <a:r>
              <a:rPr lang="en-US" sz="1400">
                <a:solidFill>
                  <a:schemeClr val="tx2"/>
                </a:solidFill>
                <a:cs typeface="+mn-lt"/>
              </a:rPr>
              <a:t>Attendance figures serve as a key performance indicator for critical business decisions, including marketing strategies and operations.</a:t>
            </a:r>
          </a:p>
        </p:txBody>
      </p:sp>
      <p:sp>
        <p:nvSpPr>
          <p:cNvPr id="8" name="Text 0"/>
          <p:cNvSpPr/>
          <p:nvPr/>
        </p:nvSpPr>
        <p:spPr>
          <a:xfrm>
            <a:off x="551180" y="433070"/>
            <a:ext cx="5989320" cy="492125"/>
          </a:xfrm>
          <a:prstGeom prst="rect">
            <a:avLst/>
          </a:prstGeom>
          <a:noFill/>
        </p:spPr>
        <p:txBody>
          <a:bodyPr wrap="none" lIns="0" tIns="0" rIns="0" bIns="0" rtlCol="0" anchor="t"/>
          <a:lstStyle/>
          <a:p>
            <a:pPr marL="0" indent="0" algn="l">
              <a:lnSpc>
                <a:spcPts val="3850"/>
              </a:lnSpc>
              <a:buNone/>
            </a:pPr>
            <a:r>
              <a:rPr lang="en-US" sz="3050" dirty="0">
                <a:solidFill>
                  <a:srgbClr val="5B6E8C"/>
                </a:solidFill>
                <a:cs typeface="+mj-lt"/>
              </a:rPr>
              <a:t>Reasons for Selecting Dataset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0"/>
          <p:cNvSpPr/>
          <p:nvPr/>
        </p:nvSpPr>
        <p:spPr>
          <a:xfrm>
            <a:off x="551021" y="433030"/>
            <a:ext cx="3936563" cy="491966"/>
          </a:xfrm>
          <a:prstGeom prst="rect">
            <a:avLst/>
          </a:prstGeom>
          <a:noFill/>
        </p:spPr>
        <p:txBody>
          <a:bodyPr wrap="none" lIns="0" tIns="0" rIns="0" bIns="0" rtlCol="0" anchor="t"/>
          <a:lstStyle/>
          <a:p>
            <a:pPr marL="0" indent="0" algn="l">
              <a:lnSpc>
                <a:spcPts val="3850"/>
              </a:lnSpc>
              <a:buNone/>
            </a:pPr>
            <a:r>
              <a:rPr lang="en-US" sz="3050" dirty="0">
                <a:solidFill>
                  <a:srgbClr val="5B6E8C"/>
                </a:solidFill>
                <a:cs typeface="+mj-lt"/>
              </a:rPr>
              <a:t>Objective</a:t>
            </a:r>
          </a:p>
        </p:txBody>
      </p:sp>
      <p:sp>
        <p:nvSpPr>
          <p:cNvPr id="4" name="Text 2"/>
          <p:cNvSpPr/>
          <p:nvPr/>
        </p:nvSpPr>
        <p:spPr>
          <a:xfrm>
            <a:off x="703580" y="1154430"/>
            <a:ext cx="10700385" cy="676275"/>
          </a:xfrm>
          <a:prstGeom prst="rect">
            <a:avLst/>
          </a:prstGeom>
          <a:noFill/>
        </p:spPr>
        <p:txBody>
          <a:bodyPr wrap="square" lIns="0" tIns="0" rIns="0" bIns="0" rtlCol="0" anchor="t"/>
          <a:lstStyle/>
          <a:p>
            <a:pPr>
              <a:lnSpc>
                <a:spcPts val="1950"/>
              </a:lnSpc>
            </a:pPr>
            <a:r>
              <a:rPr lang="en-US" altLang="en-US" sz="1200" dirty="0">
                <a:solidFill>
                  <a:srgbClr val="5B6E8C"/>
                </a:solidFill>
              </a:rPr>
              <a:t>Provide useful insights for those interested or involved in the KBO-related industry to prepare for the next (2026) season.</a:t>
            </a:r>
          </a:p>
        </p:txBody>
      </p:sp>
      <p:sp>
        <p:nvSpPr>
          <p:cNvPr id="7" name="Shape 4"/>
          <p:cNvSpPr/>
          <p:nvPr/>
        </p:nvSpPr>
        <p:spPr>
          <a:xfrm>
            <a:off x="1381824" y="5293931"/>
            <a:ext cx="354211" cy="354211"/>
          </a:xfrm>
          <a:prstGeom prst="roundRect">
            <a:avLst>
              <a:gd name="adj" fmla="val 66683"/>
            </a:avLst>
          </a:prstGeom>
          <a:solidFill>
            <a:srgbClr val="E6F7FF"/>
          </a:solidFill>
          <a:ln w="7620">
            <a:solidFill>
              <a:srgbClr val="B3D5E4"/>
            </a:solidFill>
            <a:prstDash val="solid"/>
          </a:ln>
        </p:spPr>
      </p:sp>
      <p:sp>
        <p:nvSpPr>
          <p:cNvPr id="8" name="Text 5"/>
          <p:cNvSpPr/>
          <p:nvPr/>
        </p:nvSpPr>
        <p:spPr>
          <a:xfrm>
            <a:off x="1440819" y="5357689"/>
            <a:ext cx="236101" cy="295156"/>
          </a:xfrm>
          <a:prstGeom prst="rect">
            <a:avLst/>
          </a:prstGeom>
          <a:noFill/>
        </p:spPr>
        <p:txBody>
          <a:bodyPr wrap="none" lIns="0" tIns="0" rIns="0" bIns="0" rtlCol="0" anchor="t"/>
          <a:lstStyle/>
          <a:p>
            <a:pPr marL="0" indent="0" algn="ctr">
              <a:lnSpc>
                <a:spcPts val="1850"/>
              </a:lnSpc>
              <a:buNone/>
            </a:pPr>
            <a:r>
              <a:rPr lang="en-US" sz="1850" dirty="0">
                <a:solidFill>
                  <a:srgbClr val="000000"/>
                </a:solidFill>
                <a:ea typeface="Arial" pitchFamily="34" charset="-122"/>
                <a:cs typeface="Arial" pitchFamily="34" charset="-120"/>
              </a:rPr>
              <a:t>1</a:t>
            </a:r>
            <a:endParaRPr lang="en-US" sz="1850" dirty="0"/>
          </a:p>
        </p:txBody>
      </p:sp>
      <p:sp>
        <p:nvSpPr>
          <p:cNvPr id="10" name="Text 7"/>
          <p:cNvSpPr/>
          <p:nvPr/>
        </p:nvSpPr>
        <p:spPr>
          <a:xfrm>
            <a:off x="1893435" y="5791829"/>
            <a:ext cx="3365872" cy="235752"/>
          </a:xfrm>
          <a:prstGeom prst="rect">
            <a:avLst/>
          </a:prstGeom>
          <a:noFill/>
        </p:spPr>
        <p:txBody>
          <a:bodyPr wrap="none" lIns="0" tIns="0" rIns="0" bIns="0" rtlCol="0" anchor="t"/>
          <a:lstStyle/>
          <a:p>
            <a:pPr>
              <a:lnSpc>
                <a:spcPts val="1950"/>
              </a:lnSpc>
            </a:pPr>
            <a:r>
              <a:rPr lang="en-US" sz="1200" dirty="0">
                <a:solidFill>
                  <a:schemeClr val="tx2">
                    <a:lumMod val="60000"/>
                    <a:lumOff val="40000"/>
                  </a:schemeClr>
                </a:solidFill>
                <a:ea typeface="Manrope" pitchFamily="34" charset="-122"/>
                <a:cs typeface="Manrope" pitchFamily="34" charset="-120"/>
              </a:rPr>
              <a:t>Predict the number of crowds in 2026 </a:t>
            </a:r>
          </a:p>
          <a:p>
            <a:pPr>
              <a:lnSpc>
                <a:spcPts val="1950"/>
              </a:lnSpc>
            </a:pPr>
            <a:r>
              <a:rPr lang="en-US" sz="1200" dirty="0">
                <a:solidFill>
                  <a:schemeClr val="tx2">
                    <a:lumMod val="60000"/>
                    <a:lumOff val="40000"/>
                  </a:schemeClr>
                </a:solidFill>
                <a:ea typeface="Manrope" pitchFamily="34" charset="-122"/>
                <a:cs typeface="Manrope" pitchFamily="34" charset="-120"/>
              </a:rPr>
              <a:t>based on time series</a:t>
            </a:r>
          </a:p>
        </p:txBody>
      </p:sp>
      <p:sp>
        <p:nvSpPr>
          <p:cNvPr id="11" name="Shape 8"/>
          <p:cNvSpPr/>
          <p:nvPr/>
        </p:nvSpPr>
        <p:spPr>
          <a:xfrm>
            <a:off x="5621730" y="5290537"/>
            <a:ext cx="354211" cy="354211"/>
          </a:xfrm>
          <a:prstGeom prst="roundRect">
            <a:avLst>
              <a:gd name="adj" fmla="val 66683"/>
            </a:avLst>
          </a:prstGeom>
          <a:solidFill>
            <a:srgbClr val="E6F7FF"/>
          </a:solidFill>
          <a:ln w="7620">
            <a:solidFill>
              <a:srgbClr val="B3D5E4"/>
            </a:solidFill>
            <a:prstDash val="solid"/>
          </a:ln>
        </p:spPr>
      </p:sp>
      <p:sp>
        <p:nvSpPr>
          <p:cNvPr id="12" name="Text 9"/>
          <p:cNvSpPr/>
          <p:nvPr/>
        </p:nvSpPr>
        <p:spPr>
          <a:xfrm>
            <a:off x="5680725" y="5356835"/>
            <a:ext cx="236101" cy="295156"/>
          </a:xfrm>
          <a:prstGeom prst="rect">
            <a:avLst/>
          </a:prstGeom>
          <a:noFill/>
        </p:spPr>
        <p:txBody>
          <a:bodyPr wrap="none" lIns="0" tIns="0" rIns="0" bIns="0" rtlCol="0" anchor="t"/>
          <a:lstStyle/>
          <a:p>
            <a:pPr marL="0" indent="0" algn="ctr">
              <a:lnSpc>
                <a:spcPts val="1850"/>
              </a:lnSpc>
              <a:buNone/>
            </a:pPr>
            <a:r>
              <a:rPr lang="en-US" sz="1850" dirty="0">
                <a:solidFill>
                  <a:srgbClr val="000000"/>
                </a:solidFill>
                <a:ea typeface="Arial" pitchFamily="34" charset="-122"/>
                <a:cs typeface="Arial" pitchFamily="34" charset="-120"/>
              </a:rPr>
              <a:t>2</a:t>
            </a:r>
            <a:endParaRPr lang="en-US" sz="1850" dirty="0"/>
          </a:p>
        </p:txBody>
      </p:sp>
      <p:sp>
        <p:nvSpPr>
          <p:cNvPr id="13" name="Text 10"/>
          <p:cNvSpPr/>
          <p:nvPr/>
        </p:nvSpPr>
        <p:spPr>
          <a:xfrm>
            <a:off x="6133341" y="5344591"/>
            <a:ext cx="1968222" cy="245983"/>
          </a:xfrm>
          <a:prstGeom prst="rect">
            <a:avLst/>
          </a:prstGeom>
          <a:noFill/>
        </p:spPr>
        <p:txBody>
          <a:bodyPr wrap="none" lIns="0" tIns="0" rIns="0" bIns="0" rtlCol="0" anchor="t"/>
          <a:lstStyle/>
          <a:p>
            <a:pPr>
              <a:lnSpc>
                <a:spcPts val="1900"/>
              </a:lnSpc>
            </a:pPr>
            <a:r>
              <a:rPr lang="en-US" dirty="0">
                <a:solidFill>
                  <a:srgbClr val="5B6E8C"/>
                </a:solidFill>
                <a:cs typeface="+mn-lt"/>
              </a:rPr>
              <a:t>Seasonality</a:t>
            </a:r>
            <a:r>
              <a:rPr lang="en-US" sz="1500" dirty="0">
                <a:solidFill>
                  <a:srgbClr val="5B6E8C"/>
                </a:solidFill>
                <a:cs typeface="+mn-lt"/>
              </a:rPr>
              <a:t> </a:t>
            </a:r>
            <a:r>
              <a:rPr lang="en-US" dirty="0">
                <a:solidFill>
                  <a:srgbClr val="5B6E8C"/>
                </a:solidFill>
                <a:cs typeface="+mn-lt"/>
              </a:rPr>
              <a:t>Pattern</a:t>
            </a:r>
            <a:endParaRPr lang="en-US" sz="1500" dirty="0">
              <a:solidFill>
                <a:srgbClr val="5B6E8C"/>
              </a:solidFill>
              <a:cs typeface="+mn-lt"/>
            </a:endParaRPr>
          </a:p>
        </p:txBody>
      </p:sp>
      <p:sp>
        <p:nvSpPr>
          <p:cNvPr id="14" name="Text 11"/>
          <p:cNvSpPr/>
          <p:nvPr/>
        </p:nvSpPr>
        <p:spPr>
          <a:xfrm>
            <a:off x="6133341" y="5788435"/>
            <a:ext cx="2856075" cy="826470"/>
          </a:xfrm>
          <a:prstGeom prst="rect">
            <a:avLst/>
          </a:prstGeom>
          <a:noFill/>
        </p:spPr>
        <p:txBody>
          <a:bodyPr wrap="none" lIns="0" tIns="0" rIns="0" bIns="0" rtlCol="0" anchor="t"/>
          <a:lstStyle/>
          <a:p>
            <a:pPr>
              <a:lnSpc>
                <a:spcPts val="1950"/>
              </a:lnSpc>
            </a:pPr>
            <a:r>
              <a:rPr lang="en-US" sz="1200" dirty="0">
                <a:solidFill>
                  <a:schemeClr val="tx2">
                    <a:lumMod val="60000"/>
                    <a:lumOff val="40000"/>
                  </a:schemeClr>
                </a:solidFill>
              </a:rPr>
              <a:t>Figure out monthly/daily seasonality</a:t>
            </a:r>
          </a:p>
        </p:txBody>
      </p:sp>
      <p:sp>
        <p:nvSpPr>
          <p:cNvPr id="15" name="Shape 12"/>
          <p:cNvSpPr/>
          <p:nvPr/>
        </p:nvSpPr>
        <p:spPr>
          <a:xfrm>
            <a:off x="9707810" y="5343788"/>
            <a:ext cx="354211" cy="354211"/>
          </a:xfrm>
          <a:prstGeom prst="roundRect">
            <a:avLst>
              <a:gd name="adj" fmla="val 66683"/>
            </a:avLst>
          </a:prstGeom>
          <a:solidFill>
            <a:srgbClr val="E6F7FF"/>
          </a:solidFill>
          <a:ln w="7620">
            <a:solidFill>
              <a:srgbClr val="B3D5E4"/>
            </a:solidFill>
            <a:prstDash val="solid"/>
          </a:ln>
        </p:spPr>
      </p:sp>
      <p:sp>
        <p:nvSpPr>
          <p:cNvPr id="16" name="Text 13"/>
          <p:cNvSpPr/>
          <p:nvPr/>
        </p:nvSpPr>
        <p:spPr>
          <a:xfrm>
            <a:off x="9766805" y="5407546"/>
            <a:ext cx="236101" cy="295156"/>
          </a:xfrm>
          <a:prstGeom prst="rect">
            <a:avLst/>
          </a:prstGeom>
          <a:noFill/>
        </p:spPr>
        <p:txBody>
          <a:bodyPr wrap="none" lIns="0" tIns="0" rIns="0" bIns="0" rtlCol="0" anchor="t"/>
          <a:lstStyle/>
          <a:p>
            <a:pPr marL="0" indent="0" algn="ctr">
              <a:lnSpc>
                <a:spcPts val="1850"/>
              </a:lnSpc>
              <a:buNone/>
            </a:pPr>
            <a:r>
              <a:rPr lang="en-US" sz="1850" dirty="0">
                <a:solidFill>
                  <a:srgbClr val="000000"/>
                </a:solidFill>
                <a:ea typeface="Arial" pitchFamily="34" charset="-122"/>
                <a:cs typeface="Arial" pitchFamily="34" charset="-120"/>
              </a:rPr>
              <a:t>3</a:t>
            </a:r>
            <a:endParaRPr lang="en-US" sz="1850" dirty="0"/>
          </a:p>
        </p:txBody>
      </p:sp>
      <p:sp>
        <p:nvSpPr>
          <p:cNvPr id="17" name="Text 14"/>
          <p:cNvSpPr/>
          <p:nvPr/>
        </p:nvSpPr>
        <p:spPr>
          <a:xfrm>
            <a:off x="10219690" y="5357495"/>
            <a:ext cx="2855595" cy="286385"/>
          </a:xfrm>
          <a:prstGeom prst="rect">
            <a:avLst/>
          </a:prstGeom>
          <a:noFill/>
        </p:spPr>
        <p:txBody>
          <a:bodyPr wrap="none" lIns="0" tIns="0" rIns="0" bIns="0" rtlCol="0" anchor="t"/>
          <a:lstStyle/>
          <a:p>
            <a:pPr marL="0" indent="0" algn="l">
              <a:lnSpc>
                <a:spcPts val="1900"/>
              </a:lnSpc>
              <a:buNone/>
            </a:pPr>
            <a:r>
              <a:rPr lang="en-US" dirty="0" err="1">
                <a:solidFill>
                  <a:srgbClr val="5B6E8C"/>
                </a:solidFill>
                <a:ea typeface="Arial" pitchFamily="34" charset="-122"/>
                <a:cs typeface="+mn-lt"/>
              </a:rPr>
              <a:t>Combining with other datasets</a:t>
            </a:r>
            <a:endParaRPr lang="ko-KR" altLang="en-US" dirty="0" err="1">
              <a:solidFill>
                <a:srgbClr val="5B6E8C"/>
              </a:solidFill>
              <a:ea typeface="Arial" pitchFamily="34" charset="-122"/>
              <a:cs typeface="+mn-lt"/>
            </a:endParaRPr>
          </a:p>
        </p:txBody>
      </p:sp>
      <p:sp>
        <p:nvSpPr>
          <p:cNvPr id="18" name="Text 15"/>
          <p:cNvSpPr/>
          <p:nvPr/>
        </p:nvSpPr>
        <p:spPr>
          <a:xfrm>
            <a:off x="10267950" y="5809615"/>
            <a:ext cx="4121785" cy="1733550"/>
          </a:xfrm>
          <a:prstGeom prst="rect">
            <a:avLst/>
          </a:prstGeom>
          <a:noFill/>
        </p:spPr>
        <p:txBody>
          <a:bodyPr wrap="none" lIns="0" tIns="0" rIns="0" bIns="0" rtlCol="0" anchor="t"/>
          <a:lstStyle/>
          <a:p>
            <a:pPr marL="0" indent="0" algn="l">
              <a:lnSpc>
                <a:spcPts val="1950"/>
              </a:lnSpc>
              <a:buNone/>
            </a:pPr>
            <a:r>
              <a:rPr lang="en-US" sz="1200" dirty="0">
                <a:solidFill>
                  <a:schemeClr val="tx2">
                    <a:lumMod val="60000"/>
                    <a:lumOff val="40000"/>
                  </a:schemeClr>
                </a:solidFill>
                <a:ea typeface="Manrope" pitchFamily="34" charset="-122"/>
                <a:cs typeface="Manrope" pitchFamily="34" charset="-120"/>
              </a:rPr>
              <a:t>Find out if there is any correlation with other factors</a:t>
            </a:r>
          </a:p>
          <a:p>
            <a:pPr marL="0" indent="0" algn="l">
              <a:lnSpc>
                <a:spcPts val="1950"/>
              </a:lnSpc>
              <a:buNone/>
            </a:pPr>
            <a:endParaRPr lang="en-US" altLang="en-US" sz="1200" dirty="0">
              <a:solidFill>
                <a:schemeClr val="tx2">
                  <a:lumMod val="60000"/>
                  <a:lumOff val="40000"/>
                </a:schemeClr>
              </a:solidFill>
            </a:endParaRPr>
          </a:p>
          <a:p>
            <a:pPr marL="0" indent="0" algn="l">
              <a:lnSpc>
                <a:spcPts val="1950"/>
              </a:lnSpc>
              <a:buNone/>
            </a:pPr>
            <a:r>
              <a:rPr lang="en-US" altLang="ko-KR" sz="1200" b="1" dirty="0">
                <a:solidFill>
                  <a:schemeClr val="tx2">
                    <a:lumMod val="60000"/>
                    <a:lumOff val="40000"/>
                  </a:schemeClr>
                </a:solidFill>
                <a:cs typeface="Arial" panose="020B0604020202090204" pitchFamily="34" charset="0"/>
              </a:rPr>
              <a:t>Use other factors as new features for ML</a:t>
            </a:r>
          </a:p>
        </p:txBody>
      </p:sp>
      <p:pic>
        <p:nvPicPr>
          <p:cNvPr id="19" name="그림 18" descr="텍스트, 폰트, 스크린샷, 화이트이(가) 표시된 사진&#10;&#10;AI 생성 콘텐츠는 정확하지 않을 수 있습니다."/>
          <p:cNvPicPr>
            <a:picLocks noChangeAspect="1"/>
          </p:cNvPicPr>
          <p:nvPr/>
        </p:nvPicPr>
        <p:blipFill>
          <a:blip r:embed="rId3"/>
          <a:stretch>
            <a:fillRect/>
          </a:stretch>
        </p:blipFill>
        <p:spPr>
          <a:xfrm>
            <a:off x="3129257" y="2060519"/>
            <a:ext cx="7239000" cy="1276350"/>
          </a:xfrm>
          <a:prstGeom prst="rect">
            <a:avLst/>
          </a:prstGeom>
        </p:spPr>
      </p:pic>
      <p:sp>
        <p:nvSpPr>
          <p:cNvPr id="3" name="Text 10"/>
          <p:cNvSpPr/>
          <p:nvPr/>
        </p:nvSpPr>
        <p:spPr>
          <a:xfrm>
            <a:off x="1925955" y="5343525"/>
            <a:ext cx="1967865" cy="247015"/>
          </a:xfrm>
          <a:prstGeom prst="rect">
            <a:avLst/>
          </a:prstGeom>
          <a:noFill/>
        </p:spPr>
        <p:txBody>
          <a:bodyPr wrap="none" lIns="0" tIns="0" rIns="0" bIns="0" rtlCol="0" anchor="t"/>
          <a:lstStyle/>
          <a:p>
            <a:pPr>
              <a:lnSpc>
                <a:spcPts val="1900"/>
              </a:lnSpc>
            </a:pPr>
            <a:r>
              <a:rPr lang="en-US" dirty="0">
                <a:solidFill>
                  <a:srgbClr val="5B6E8C"/>
                </a:solidFill>
                <a:cs typeface="+mn-lt"/>
              </a:rPr>
              <a:t>Number of crowds</a:t>
            </a:r>
            <a:endParaRPr lang="en-US" dirty="0">
              <a:cs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1028065" y="3954780"/>
            <a:ext cx="8896350" cy="363220"/>
          </a:xfrm>
          <a:prstGeom prst="rect">
            <a:avLst/>
          </a:prstGeom>
          <a:noFill/>
        </p:spPr>
        <p:txBody>
          <a:bodyPr wrap="none" lIns="0" tIns="0" rIns="0" bIns="0" rtlCol="0" anchor="t"/>
          <a:lstStyle/>
          <a:p>
            <a:pPr marL="0" indent="0" algn="l">
              <a:lnSpc>
                <a:spcPts val="2850"/>
              </a:lnSpc>
              <a:buNone/>
            </a:pPr>
            <a:r>
              <a:rPr lang="en-US" altLang="en-US" sz="1400" dirty="0">
                <a:solidFill>
                  <a:srgbClr val="8391A8"/>
                </a:solidFill>
                <a:ea typeface="Manrope" pitchFamily="34" charset="-122"/>
                <a:cs typeface="+mj-lt"/>
              </a:rPr>
              <a:t>Maximize the effectiveness of prediction through various units of analysis.</a:t>
            </a:r>
          </a:p>
        </p:txBody>
      </p:sp>
      <p:sp>
        <p:nvSpPr>
          <p:cNvPr id="4" name="Shape 2"/>
          <p:cNvSpPr/>
          <p:nvPr/>
        </p:nvSpPr>
        <p:spPr>
          <a:xfrm>
            <a:off x="793750" y="4512945"/>
            <a:ext cx="13455015" cy="3267075"/>
          </a:xfrm>
          <a:prstGeom prst="roundRect">
            <a:avLst>
              <a:gd name="adj" fmla="val 10415"/>
            </a:avLst>
          </a:prstGeom>
          <a:noFill/>
          <a:ln w="7620">
            <a:solidFill>
              <a:srgbClr val="000000">
                <a:alpha val="8000"/>
              </a:srgbClr>
            </a:solidFill>
            <a:prstDash val="solid"/>
          </a:ln>
        </p:spPr>
      </p:sp>
      <p:sp>
        <p:nvSpPr>
          <p:cNvPr id="5" name="Shape 3"/>
          <p:cNvSpPr/>
          <p:nvPr/>
        </p:nvSpPr>
        <p:spPr>
          <a:xfrm>
            <a:off x="801370" y="4520565"/>
            <a:ext cx="13446125" cy="650240"/>
          </a:xfrm>
          <a:prstGeom prst="rect">
            <a:avLst/>
          </a:prstGeom>
          <a:solidFill>
            <a:srgbClr val="FFFFFF">
              <a:alpha val="4000"/>
            </a:srgbClr>
          </a:solidFill>
        </p:spPr>
        <p:txBody>
          <a:bodyPr/>
          <a:lstStyle/>
          <a:p>
            <a:endParaRPr lang="en-US"/>
          </a:p>
        </p:txBody>
      </p:sp>
      <p:sp>
        <p:nvSpPr>
          <p:cNvPr id="6" name="Text 4"/>
          <p:cNvSpPr/>
          <p:nvPr/>
        </p:nvSpPr>
        <p:spPr>
          <a:xfrm>
            <a:off x="1028343" y="4664035"/>
            <a:ext cx="2799397" cy="362903"/>
          </a:xfrm>
          <a:prstGeom prst="rect">
            <a:avLst/>
          </a:prstGeom>
          <a:noFill/>
        </p:spPr>
        <p:txBody>
          <a:bodyPr wrap="none" lIns="0" tIns="0" rIns="0" bIns="0" rtlCol="0" anchor="t"/>
          <a:lstStyle/>
          <a:p>
            <a:pPr marL="0" indent="0" algn="l">
              <a:lnSpc>
                <a:spcPts val="2850"/>
              </a:lnSpc>
              <a:buNone/>
            </a:pPr>
            <a:r>
              <a:rPr lang="en-US" altLang="ko-KR" sz="1750">
                <a:solidFill>
                  <a:srgbClr val="5B6E8C"/>
                </a:solidFill>
                <a:ea typeface="Manrope" pitchFamily="34" charset="-122"/>
                <a:cs typeface="Arial" panose="020B0604020202090204" pitchFamily="34" charset="0"/>
              </a:rPr>
              <a:t>Unit of analysis</a:t>
            </a:r>
          </a:p>
        </p:txBody>
      </p:sp>
      <p:sp>
        <p:nvSpPr>
          <p:cNvPr id="8" name="Text 6"/>
          <p:cNvSpPr/>
          <p:nvPr/>
        </p:nvSpPr>
        <p:spPr>
          <a:xfrm>
            <a:off x="10151388" y="4664035"/>
            <a:ext cx="3450788" cy="362903"/>
          </a:xfrm>
          <a:prstGeom prst="rect">
            <a:avLst/>
          </a:prstGeom>
          <a:noFill/>
        </p:spPr>
        <p:txBody>
          <a:bodyPr wrap="none" lIns="0" tIns="0" rIns="0" bIns="0" rtlCol="0" anchor="t"/>
          <a:lstStyle/>
          <a:p>
            <a:pPr marL="0" indent="0" algn="l">
              <a:lnSpc>
                <a:spcPts val="2850"/>
              </a:lnSpc>
              <a:buNone/>
            </a:pPr>
            <a:r>
              <a:rPr lang="en-US" sz="1750">
                <a:solidFill>
                  <a:srgbClr val="5B6E8C"/>
                </a:solidFill>
                <a:ea typeface="Manrope" pitchFamily="34" charset="-122"/>
                <a:cs typeface="Arial" panose="020B0604020202090204" pitchFamily="34" charset="0"/>
              </a:rPr>
              <a:t>Objectives</a:t>
            </a:r>
          </a:p>
        </p:txBody>
      </p:sp>
      <p:sp>
        <p:nvSpPr>
          <p:cNvPr id="9" name="Shape 7"/>
          <p:cNvSpPr/>
          <p:nvPr/>
        </p:nvSpPr>
        <p:spPr>
          <a:xfrm>
            <a:off x="801370" y="5170805"/>
            <a:ext cx="13446760" cy="650240"/>
          </a:xfrm>
          <a:prstGeom prst="rect">
            <a:avLst/>
          </a:prstGeom>
          <a:solidFill>
            <a:srgbClr val="000000">
              <a:alpha val="4000"/>
            </a:srgbClr>
          </a:solidFill>
        </p:spPr>
        <p:txBody>
          <a:bodyPr/>
          <a:lstStyle/>
          <a:p>
            <a:endParaRPr lang="en-US"/>
          </a:p>
        </p:txBody>
      </p:sp>
      <p:sp>
        <p:nvSpPr>
          <p:cNvPr id="10" name="Text 8"/>
          <p:cNvSpPr/>
          <p:nvPr/>
        </p:nvSpPr>
        <p:spPr>
          <a:xfrm>
            <a:off x="1028343" y="5314355"/>
            <a:ext cx="2799397" cy="362903"/>
          </a:xfrm>
          <a:prstGeom prst="rect">
            <a:avLst/>
          </a:prstGeom>
          <a:noFill/>
        </p:spPr>
        <p:txBody>
          <a:bodyPr wrap="none" lIns="0" tIns="0" rIns="0" bIns="0" rtlCol="0" anchor="t"/>
          <a:lstStyle/>
          <a:p>
            <a:pPr marL="0" indent="0" algn="l">
              <a:lnSpc>
                <a:spcPts val="2850"/>
              </a:lnSpc>
              <a:buNone/>
            </a:pPr>
            <a:r>
              <a:rPr lang="en-US" sz="1400">
                <a:solidFill>
                  <a:schemeClr val="tx1">
                    <a:lumMod val="85000"/>
                    <a:lumOff val="15000"/>
                  </a:schemeClr>
                </a:solidFill>
                <a:ea typeface="Manrope" pitchFamily="34" charset="-122"/>
                <a:cs typeface="+mj-lt"/>
              </a:rPr>
              <a:t>Total number of crowds</a:t>
            </a:r>
          </a:p>
        </p:txBody>
      </p:sp>
      <p:sp>
        <p:nvSpPr>
          <p:cNvPr id="11" name="Text 9"/>
          <p:cNvSpPr/>
          <p:nvPr/>
        </p:nvSpPr>
        <p:spPr>
          <a:xfrm>
            <a:off x="4288988" y="5314355"/>
            <a:ext cx="5401151" cy="362903"/>
          </a:xfrm>
          <a:prstGeom prst="rect">
            <a:avLst/>
          </a:prstGeom>
          <a:noFill/>
        </p:spPr>
        <p:txBody>
          <a:bodyPr wrap="none" lIns="0" tIns="0" rIns="0" bIns="0" rtlCol="0" anchor="t"/>
          <a:lstStyle/>
          <a:p>
            <a:pPr marL="0" indent="0" algn="l">
              <a:lnSpc>
                <a:spcPts val="2850"/>
              </a:lnSpc>
              <a:buNone/>
            </a:pPr>
            <a:r>
              <a:rPr lang="en-US" altLang="en-US" sz="1400"/>
              <a:t>Understanding overall </a:t>
            </a:r>
            <a:r>
              <a:rPr lang="en-US" altLang="en-US" sz="1400" b="1">
                <a:cs typeface="Arial" panose="020B0604020202090204" pitchFamily="34" charset="0"/>
              </a:rPr>
              <a:t>trends</a:t>
            </a:r>
            <a:r>
              <a:rPr lang="en-US" altLang="en-US" sz="1400"/>
              <a:t> and league </a:t>
            </a:r>
            <a:r>
              <a:rPr lang="en-US" altLang="en-US" sz="1400" b="1">
                <a:cs typeface="Arial" panose="020B0604020202090204" pitchFamily="34" charset="0"/>
              </a:rPr>
              <a:t>growth patterns</a:t>
            </a:r>
          </a:p>
          <a:p>
            <a:pPr marL="0" indent="0" algn="l">
              <a:lnSpc>
                <a:spcPts val="2850"/>
              </a:lnSpc>
              <a:buNone/>
            </a:pPr>
            <a:endParaRPr lang="en-US" altLang="en-US" sz="1400" b="1">
              <a:cs typeface="Arial" panose="020B0604020202090204" pitchFamily="34" charset="0"/>
            </a:endParaRPr>
          </a:p>
        </p:txBody>
      </p:sp>
      <p:sp>
        <p:nvSpPr>
          <p:cNvPr id="12" name="Text 10"/>
          <p:cNvSpPr/>
          <p:nvPr/>
        </p:nvSpPr>
        <p:spPr>
          <a:xfrm>
            <a:off x="10151388" y="5314355"/>
            <a:ext cx="3450788" cy="362903"/>
          </a:xfrm>
          <a:prstGeom prst="rect">
            <a:avLst/>
          </a:prstGeom>
          <a:noFill/>
        </p:spPr>
        <p:txBody>
          <a:bodyPr wrap="none" lIns="0" tIns="0" rIns="0" bIns="0" rtlCol="0" anchor="t"/>
          <a:lstStyle/>
          <a:p>
            <a:pPr marL="0" indent="0" algn="l">
              <a:lnSpc>
                <a:spcPts val="2850"/>
              </a:lnSpc>
              <a:buNone/>
            </a:pPr>
            <a:r>
              <a:rPr lang="en-US" sz="1400">
                <a:solidFill>
                  <a:schemeClr val="tx1">
                    <a:lumMod val="85000"/>
                    <a:lumOff val="15000"/>
                  </a:schemeClr>
                </a:solidFill>
                <a:ea typeface="Manrope" pitchFamily="34" charset="-122"/>
                <a:cs typeface="+mn-lt"/>
              </a:rPr>
              <a:t>long-term prediction</a:t>
            </a:r>
          </a:p>
        </p:txBody>
      </p:sp>
      <p:sp>
        <p:nvSpPr>
          <p:cNvPr id="13" name="Shape 11"/>
          <p:cNvSpPr/>
          <p:nvPr/>
        </p:nvSpPr>
        <p:spPr>
          <a:xfrm>
            <a:off x="801410" y="5820966"/>
            <a:ext cx="13027581" cy="650319"/>
          </a:xfrm>
          <a:prstGeom prst="rect">
            <a:avLst/>
          </a:prstGeom>
          <a:solidFill>
            <a:srgbClr val="FFFFFF">
              <a:alpha val="4000"/>
            </a:srgbClr>
          </a:solidFill>
        </p:spPr>
        <p:txBody>
          <a:bodyPr/>
          <a:lstStyle/>
          <a:p>
            <a:endParaRPr lang="en-US"/>
          </a:p>
        </p:txBody>
      </p:sp>
      <p:sp>
        <p:nvSpPr>
          <p:cNvPr id="14" name="Text 12"/>
          <p:cNvSpPr/>
          <p:nvPr/>
        </p:nvSpPr>
        <p:spPr>
          <a:xfrm>
            <a:off x="1028343" y="5964674"/>
            <a:ext cx="2799397" cy="362903"/>
          </a:xfrm>
          <a:prstGeom prst="rect">
            <a:avLst/>
          </a:prstGeom>
          <a:noFill/>
        </p:spPr>
        <p:txBody>
          <a:bodyPr wrap="none" lIns="0" tIns="0" rIns="0" bIns="0" rtlCol="0" anchor="t"/>
          <a:lstStyle/>
          <a:p>
            <a:pPr marL="0" indent="0" algn="l">
              <a:lnSpc>
                <a:spcPts val="2850"/>
              </a:lnSpc>
              <a:buNone/>
            </a:pPr>
            <a:r>
              <a:rPr lang="en-US" altLang="en-US" sz="1400"/>
              <a:t>Stadium-based analysis</a:t>
            </a:r>
          </a:p>
        </p:txBody>
      </p:sp>
      <p:sp>
        <p:nvSpPr>
          <p:cNvPr id="15" name="Text 13"/>
          <p:cNvSpPr/>
          <p:nvPr/>
        </p:nvSpPr>
        <p:spPr>
          <a:xfrm>
            <a:off x="4288988" y="5964674"/>
            <a:ext cx="5401151" cy="362903"/>
          </a:xfrm>
          <a:prstGeom prst="rect">
            <a:avLst/>
          </a:prstGeom>
          <a:noFill/>
        </p:spPr>
        <p:txBody>
          <a:bodyPr wrap="none" lIns="0" tIns="0" rIns="0" bIns="0" rtlCol="0" anchor="t"/>
          <a:lstStyle/>
          <a:p>
            <a:pPr marL="0" indent="0" algn="l">
              <a:lnSpc>
                <a:spcPts val="2850"/>
              </a:lnSpc>
              <a:buNone/>
            </a:pPr>
            <a:r>
              <a:rPr lang="en-US" altLang="en-US" sz="1400"/>
              <a:t>Analysis of regional and facility differences</a:t>
            </a:r>
          </a:p>
          <a:p>
            <a:pPr marL="0" indent="0" algn="l">
              <a:lnSpc>
                <a:spcPts val="2850"/>
              </a:lnSpc>
              <a:buNone/>
            </a:pPr>
            <a:endParaRPr lang="en-US" altLang="en-US" sz="1400"/>
          </a:p>
        </p:txBody>
      </p:sp>
      <p:sp>
        <p:nvSpPr>
          <p:cNvPr id="16" name="Text 14"/>
          <p:cNvSpPr/>
          <p:nvPr/>
        </p:nvSpPr>
        <p:spPr>
          <a:xfrm>
            <a:off x="10151110" y="5964555"/>
            <a:ext cx="3935730" cy="363220"/>
          </a:xfrm>
          <a:prstGeom prst="rect">
            <a:avLst/>
          </a:prstGeom>
          <a:noFill/>
        </p:spPr>
        <p:txBody>
          <a:bodyPr wrap="none" lIns="0" tIns="0" rIns="0" bIns="0" rtlCol="0" anchor="t"/>
          <a:lstStyle/>
          <a:p>
            <a:pPr marL="0" indent="0" algn="l">
              <a:lnSpc>
                <a:spcPts val="2850"/>
              </a:lnSpc>
              <a:buNone/>
            </a:pPr>
            <a:r>
              <a:rPr lang="en-US" altLang="ko-KR" sz="1400">
                <a:solidFill>
                  <a:schemeClr val="tx1">
                    <a:lumMod val="85000"/>
                    <a:lumOff val="15000"/>
                  </a:schemeClr>
                </a:solidFill>
                <a:ea typeface="Manrope" pitchFamily="34" charset="-122"/>
                <a:cs typeface="+mn-lt"/>
              </a:rPr>
              <a:t>Unique time-series pattern of each stadium</a:t>
            </a:r>
          </a:p>
        </p:txBody>
      </p:sp>
      <p:sp>
        <p:nvSpPr>
          <p:cNvPr id="17" name="Shape 15"/>
          <p:cNvSpPr/>
          <p:nvPr/>
        </p:nvSpPr>
        <p:spPr>
          <a:xfrm>
            <a:off x="801370" y="6471285"/>
            <a:ext cx="13446760" cy="650240"/>
          </a:xfrm>
          <a:prstGeom prst="rect">
            <a:avLst/>
          </a:prstGeom>
          <a:solidFill>
            <a:srgbClr val="000000">
              <a:alpha val="4000"/>
            </a:srgbClr>
          </a:solidFill>
        </p:spPr>
      </p:sp>
      <p:sp>
        <p:nvSpPr>
          <p:cNvPr id="18" name="Text 16"/>
          <p:cNvSpPr/>
          <p:nvPr/>
        </p:nvSpPr>
        <p:spPr>
          <a:xfrm>
            <a:off x="1028343" y="6614993"/>
            <a:ext cx="2799397" cy="362903"/>
          </a:xfrm>
          <a:prstGeom prst="rect">
            <a:avLst/>
          </a:prstGeom>
          <a:noFill/>
        </p:spPr>
        <p:txBody>
          <a:bodyPr wrap="none" lIns="0" tIns="0" rIns="0" bIns="0" rtlCol="0" anchor="t"/>
          <a:lstStyle/>
          <a:p>
            <a:pPr marL="0" indent="0" algn="l">
              <a:lnSpc>
                <a:spcPts val="2850"/>
              </a:lnSpc>
              <a:buNone/>
            </a:pPr>
            <a:r>
              <a:rPr lang="en-US" altLang="en-US" sz="1400"/>
              <a:t>Team-based analysis</a:t>
            </a:r>
          </a:p>
        </p:txBody>
      </p:sp>
      <p:sp>
        <p:nvSpPr>
          <p:cNvPr id="20" name="Text 18"/>
          <p:cNvSpPr/>
          <p:nvPr/>
        </p:nvSpPr>
        <p:spPr>
          <a:xfrm>
            <a:off x="10151388" y="6614993"/>
            <a:ext cx="3450788" cy="362903"/>
          </a:xfrm>
          <a:prstGeom prst="rect">
            <a:avLst/>
          </a:prstGeom>
          <a:noFill/>
        </p:spPr>
        <p:txBody>
          <a:bodyPr wrap="none" lIns="0" tIns="0" rIns="0" bIns="0" rtlCol="0" anchor="t"/>
          <a:lstStyle/>
          <a:p>
            <a:pPr marL="0" indent="0" algn="l">
              <a:lnSpc>
                <a:spcPts val="2850"/>
              </a:lnSpc>
              <a:buNone/>
            </a:pPr>
            <a:r>
              <a:rPr lang="en-US" sz="1400">
                <a:solidFill>
                  <a:schemeClr val="tx1">
                    <a:lumMod val="85000"/>
                    <a:lumOff val="15000"/>
                  </a:schemeClr>
                </a:solidFill>
                <a:ea typeface="Manrope" pitchFamily="34" charset="-122"/>
                <a:cs typeface="+mn-lt"/>
              </a:rPr>
              <a:t>Marketing</a:t>
            </a:r>
          </a:p>
        </p:txBody>
      </p:sp>
      <p:sp>
        <p:nvSpPr>
          <p:cNvPr id="21" name="Shape 19"/>
          <p:cNvSpPr/>
          <p:nvPr/>
        </p:nvSpPr>
        <p:spPr>
          <a:xfrm>
            <a:off x="801370" y="7121525"/>
            <a:ext cx="12569825" cy="650240"/>
          </a:xfrm>
          <a:prstGeom prst="rect">
            <a:avLst/>
          </a:prstGeom>
          <a:solidFill>
            <a:srgbClr val="FFFFFF">
              <a:alpha val="4000"/>
            </a:srgbClr>
          </a:solidFill>
        </p:spPr>
      </p:sp>
      <p:sp>
        <p:nvSpPr>
          <p:cNvPr id="22" name="Text 20"/>
          <p:cNvSpPr/>
          <p:nvPr/>
        </p:nvSpPr>
        <p:spPr>
          <a:xfrm>
            <a:off x="1028343" y="7265313"/>
            <a:ext cx="2799397" cy="362903"/>
          </a:xfrm>
          <a:prstGeom prst="rect">
            <a:avLst/>
          </a:prstGeom>
          <a:noFill/>
        </p:spPr>
        <p:txBody>
          <a:bodyPr wrap="none" lIns="0" tIns="0" rIns="0" bIns="0" rtlCol="0" anchor="t"/>
          <a:lstStyle/>
          <a:p>
            <a:pPr marL="0" indent="0" algn="l">
              <a:lnSpc>
                <a:spcPts val="2850"/>
              </a:lnSpc>
              <a:buNone/>
            </a:pPr>
            <a:r>
              <a:rPr lang="en-US" altLang="en-US" sz="1400"/>
              <a:t>Day-of-week analysis</a:t>
            </a:r>
          </a:p>
        </p:txBody>
      </p:sp>
      <p:sp>
        <p:nvSpPr>
          <p:cNvPr id="24" name="Text 22"/>
          <p:cNvSpPr/>
          <p:nvPr/>
        </p:nvSpPr>
        <p:spPr>
          <a:xfrm>
            <a:off x="10151388" y="7265313"/>
            <a:ext cx="3450788" cy="362903"/>
          </a:xfrm>
          <a:prstGeom prst="rect">
            <a:avLst/>
          </a:prstGeom>
          <a:noFill/>
        </p:spPr>
        <p:txBody>
          <a:bodyPr wrap="none" lIns="0" tIns="0" rIns="0" bIns="0" rtlCol="0" anchor="t"/>
          <a:lstStyle/>
          <a:p>
            <a:pPr marL="0" indent="0" algn="l">
              <a:lnSpc>
                <a:spcPts val="2850"/>
              </a:lnSpc>
              <a:buNone/>
            </a:pPr>
            <a:r>
              <a:rPr lang="en-US" sz="1400">
                <a:solidFill>
                  <a:schemeClr val="tx1">
                    <a:lumMod val="85000"/>
                    <a:lumOff val="15000"/>
                  </a:schemeClr>
                </a:solidFill>
                <a:ea typeface="Manrope" pitchFamily="34" charset="-122"/>
                <a:cs typeface="+mn-lt"/>
              </a:rPr>
              <a:t>Schedule adjustment</a:t>
            </a:r>
          </a:p>
        </p:txBody>
      </p:sp>
      <p:sp>
        <p:nvSpPr>
          <p:cNvPr id="29" name="Text 0"/>
          <p:cNvSpPr/>
          <p:nvPr/>
        </p:nvSpPr>
        <p:spPr>
          <a:xfrm>
            <a:off x="801370" y="3491230"/>
            <a:ext cx="8069580" cy="492125"/>
          </a:xfrm>
          <a:prstGeom prst="rect">
            <a:avLst/>
          </a:prstGeom>
          <a:noFill/>
        </p:spPr>
        <p:txBody>
          <a:bodyPr wrap="none" lIns="0" tIns="0" rIns="0" bIns="0" rtlCol="0" anchor="t"/>
          <a:lstStyle/>
          <a:p>
            <a:pPr marL="0" indent="0" algn="l">
              <a:lnSpc>
                <a:spcPts val="3850"/>
              </a:lnSpc>
              <a:buNone/>
            </a:pPr>
            <a:r>
              <a:rPr lang="en-US" altLang="en-US" sz="2000" dirty="0">
                <a:solidFill>
                  <a:srgbClr val="5B6E8C"/>
                </a:solidFill>
                <a:cs typeface="Arial"/>
              </a:rPr>
              <a:t>Approaches from different predictive perspectives</a:t>
            </a:r>
          </a:p>
        </p:txBody>
      </p:sp>
      <p:sp>
        <p:nvSpPr>
          <p:cNvPr id="30" name="Text 6"/>
          <p:cNvSpPr/>
          <p:nvPr/>
        </p:nvSpPr>
        <p:spPr>
          <a:xfrm>
            <a:off x="4289703" y="4664035"/>
            <a:ext cx="3450788" cy="362903"/>
          </a:xfrm>
          <a:prstGeom prst="rect">
            <a:avLst/>
          </a:prstGeom>
          <a:noFill/>
        </p:spPr>
        <p:txBody>
          <a:bodyPr wrap="none" lIns="0" tIns="0" rIns="0" bIns="0" rtlCol="0" anchor="t"/>
          <a:lstStyle/>
          <a:p>
            <a:pPr marL="0" indent="0" algn="l">
              <a:lnSpc>
                <a:spcPts val="2850"/>
              </a:lnSpc>
              <a:buNone/>
            </a:pPr>
            <a:r>
              <a:rPr lang="en-US" altLang="ko-KR" sz="1750">
                <a:solidFill>
                  <a:srgbClr val="5B6E8C"/>
                </a:solidFill>
                <a:ea typeface="Manrope" pitchFamily="34" charset="-122"/>
                <a:cs typeface="Arial" panose="020B0604020202090204" pitchFamily="34" charset="0"/>
              </a:rPr>
              <a:t>Description</a:t>
            </a:r>
          </a:p>
        </p:txBody>
      </p:sp>
      <p:graphicFrame>
        <p:nvGraphicFramePr>
          <p:cNvPr id="31" name="Table 30"/>
          <p:cNvGraphicFramePr/>
          <p:nvPr>
            <p:extLst>
              <p:ext uri="{D42A27DB-BD31-4B8C-83A1-F6EECF244321}">
                <p14:modId xmlns:p14="http://schemas.microsoft.com/office/powerpoint/2010/main" val="3464120420"/>
              </p:ext>
            </p:extLst>
          </p:nvPr>
        </p:nvGraphicFramePr>
        <p:xfrm>
          <a:off x="4289425" y="6473825"/>
          <a:ext cx="5554980" cy="601345"/>
        </p:xfrm>
        <a:graphic>
          <a:graphicData uri="http://schemas.openxmlformats.org/drawingml/2006/table">
            <a:tbl>
              <a:tblPr/>
              <a:tblGrid>
                <a:gridCol w="5554980"/>
              </a:tblGrid>
              <a:tr h="601345">
                <a:tc>
                  <a:txBody>
                    <a:bodyPr/>
                    <a:lstStyle/>
                    <a:p>
                      <a:r>
                        <a:rPr lang="en-US" altLang="ko-KR" sz="1400"/>
                        <a:t>Each team’s crowd changes over time</a:t>
                      </a:r>
                    </a:p>
                  </a:txBody>
                  <a:tcPr marL="0" marR="0" marT="0" marB="0" anchor="ctr">
                    <a:lnL>
                      <a:noFill/>
                    </a:lnL>
                    <a:lnR>
                      <a:noFill/>
                    </a:lnR>
                    <a:lnT>
                      <a:noFill/>
                    </a:lnT>
                    <a:lnB>
                      <a:noFill/>
                    </a:lnB>
                    <a:noFill/>
                  </a:tcPr>
                </a:tc>
              </a:tr>
            </a:tbl>
          </a:graphicData>
        </a:graphic>
      </p:graphicFrame>
      <p:graphicFrame>
        <p:nvGraphicFramePr>
          <p:cNvPr id="32" name="Table 31"/>
          <p:cNvGraphicFramePr/>
          <p:nvPr>
            <p:extLst>
              <p:ext uri="{D42A27DB-BD31-4B8C-83A1-F6EECF244321}">
                <p14:modId xmlns:p14="http://schemas.microsoft.com/office/powerpoint/2010/main" val="2827321906"/>
              </p:ext>
            </p:extLst>
          </p:nvPr>
        </p:nvGraphicFramePr>
        <p:xfrm>
          <a:off x="4289425" y="7265035"/>
          <a:ext cx="5929630" cy="362585"/>
        </p:xfrm>
        <a:graphic>
          <a:graphicData uri="http://schemas.openxmlformats.org/drawingml/2006/table">
            <a:tbl>
              <a:tblPr/>
              <a:tblGrid>
                <a:gridCol w="5929630"/>
              </a:tblGrid>
              <a:tr h="362585">
                <a:tc>
                  <a:txBody>
                    <a:bodyPr/>
                    <a:lstStyle/>
                    <a:p>
                      <a:r>
                        <a:rPr lang="en-US" altLang="ko-KR" sz="1400"/>
                        <a:t>Analysis of weekday vs. weekend attendance differences</a:t>
                      </a:r>
                    </a:p>
                  </a:txBody>
                  <a:tcPr marL="0" marR="0" marT="0" marB="0" anchor="ctr">
                    <a:lnL>
                      <a:noFill/>
                    </a:lnL>
                    <a:lnR>
                      <a:noFill/>
                    </a:lnR>
                    <a:lnT>
                      <a:noFill/>
                    </a:lnT>
                    <a:lnB>
                      <a:noFill/>
                    </a:lnB>
                    <a:noFill/>
                  </a:tcPr>
                </a:tc>
              </a:tr>
            </a:tbl>
          </a:graphicData>
        </a:graphic>
      </p:graphicFrame>
      <p:sp>
        <p:nvSpPr>
          <p:cNvPr id="35" name="Text 0"/>
          <p:cNvSpPr/>
          <p:nvPr/>
        </p:nvSpPr>
        <p:spPr>
          <a:xfrm>
            <a:off x="551021" y="433030"/>
            <a:ext cx="3936563" cy="491966"/>
          </a:xfrm>
          <a:prstGeom prst="rect">
            <a:avLst/>
          </a:prstGeom>
          <a:noFill/>
        </p:spPr>
        <p:txBody>
          <a:bodyPr wrap="none" lIns="0" tIns="0" rIns="0" bIns="0" rtlCol="0" anchor="t"/>
          <a:lstStyle/>
          <a:p>
            <a:pPr marL="0" indent="0" algn="l">
              <a:lnSpc>
                <a:spcPts val="3850"/>
              </a:lnSpc>
              <a:buNone/>
            </a:pPr>
            <a:r>
              <a:rPr lang="en-US" sz="3050" dirty="0">
                <a:solidFill>
                  <a:srgbClr val="5B6E8C"/>
                </a:solidFill>
                <a:cs typeface="+mj-lt"/>
              </a:rPr>
              <a:t>Objective</a:t>
            </a:r>
          </a:p>
        </p:txBody>
      </p:sp>
      <p:sp>
        <p:nvSpPr>
          <p:cNvPr id="36" name="Text 2"/>
          <p:cNvSpPr/>
          <p:nvPr/>
        </p:nvSpPr>
        <p:spPr>
          <a:xfrm>
            <a:off x="703580" y="1154430"/>
            <a:ext cx="10700385" cy="288925"/>
          </a:xfrm>
          <a:prstGeom prst="rect">
            <a:avLst/>
          </a:prstGeom>
          <a:noFill/>
        </p:spPr>
        <p:txBody>
          <a:bodyPr wrap="square" lIns="0" tIns="0" rIns="0" bIns="0" rtlCol="0" anchor="t"/>
          <a:lstStyle/>
          <a:p>
            <a:pPr>
              <a:lnSpc>
                <a:spcPts val="1950"/>
              </a:lnSpc>
            </a:pPr>
            <a:r>
              <a:rPr lang="en-US" altLang="en-US" sz="1200" dirty="0">
                <a:solidFill>
                  <a:srgbClr val="5B6E8C"/>
                </a:solidFill>
              </a:rPr>
              <a:t>Provide useful insights for those interested or involved in the KBO-related industry to prepare for the next (2026) season.</a:t>
            </a:r>
          </a:p>
        </p:txBody>
      </p:sp>
      <p:pic>
        <p:nvPicPr>
          <p:cNvPr id="19" name="그림 18" descr="텍스트, 폰트, 스크린샷, 화이트이(가) 표시된 사진&#10;&#10;AI 생성 콘텐츠는 정확하지 않을 수 있습니다."/>
          <p:cNvPicPr>
            <a:picLocks noChangeAspect="1"/>
          </p:cNvPicPr>
          <p:nvPr/>
        </p:nvPicPr>
        <p:blipFill>
          <a:blip r:embed="rId3"/>
          <a:stretch>
            <a:fillRect/>
          </a:stretch>
        </p:blipFill>
        <p:spPr>
          <a:xfrm>
            <a:off x="3129257" y="2060519"/>
            <a:ext cx="7239000" cy="1276350"/>
          </a:xfrm>
          <a:prstGeom prst="rect">
            <a:avLst/>
          </a:prstGeom>
        </p:spPr>
      </p:pic>
      <p:sp>
        <p:nvSpPr>
          <p:cNvPr id="2" name="Rounded Rectangle 1"/>
          <p:cNvSpPr/>
          <p:nvPr/>
        </p:nvSpPr>
        <p:spPr>
          <a:xfrm>
            <a:off x="5516880" y="2072640"/>
            <a:ext cx="690880" cy="1395095"/>
          </a:xfrm>
          <a:prstGeom prst="roundRect">
            <a:avLst/>
          </a:prstGeom>
          <a:noFill/>
          <a:ln w="38100">
            <a:solidFill>
              <a:srgbClr val="B2D2F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7" name="Rounded Rectangle 26"/>
          <p:cNvSpPr/>
          <p:nvPr/>
        </p:nvSpPr>
        <p:spPr>
          <a:xfrm>
            <a:off x="6305550" y="2059940"/>
            <a:ext cx="1697355" cy="1395095"/>
          </a:xfrm>
          <a:prstGeom prst="roundRect">
            <a:avLst/>
          </a:prstGeom>
          <a:noFill/>
          <a:ln w="38100">
            <a:solidFill>
              <a:srgbClr val="B2D2F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8" name="Rounded Rectangle 27"/>
          <p:cNvSpPr/>
          <p:nvPr/>
        </p:nvSpPr>
        <p:spPr>
          <a:xfrm>
            <a:off x="8152765" y="2059940"/>
            <a:ext cx="941705" cy="1395095"/>
          </a:xfrm>
          <a:prstGeom prst="roundRect">
            <a:avLst/>
          </a:prstGeom>
          <a:noFill/>
          <a:ln w="38100">
            <a:solidFill>
              <a:srgbClr val="B2D2F6"/>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3" name="Text 0"/>
          <p:cNvSpPr/>
          <p:nvPr/>
        </p:nvSpPr>
        <p:spPr>
          <a:xfrm>
            <a:off x="5121275" y="1569720"/>
            <a:ext cx="1481455" cy="492125"/>
          </a:xfrm>
          <a:prstGeom prst="rect">
            <a:avLst/>
          </a:prstGeom>
          <a:noFill/>
        </p:spPr>
        <p:txBody>
          <a:bodyPr wrap="none" lIns="0" tIns="0" rIns="0" bIns="0" rtlCol="0" anchor="t"/>
          <a:lstStyle/>
          <a:p>
            <a:pPr marL="0" indent="0" algn="l">
              <a:lnSpc>
                <a:spcPts val="3850"/>
              </a:lnSpc>
              <a:buNone/>
            </a:pPr>
            <a:r>
              <a:rPr lang="en-US" altLang="en-US" dirty="0">
                <a:solidFill>
                  <a:srgbClr val="5B6E8C"/>
                </a:solidFill>
                <a:cs typeface="Arial"/>
              </a:rPr>
              <a:t>Day-of-week</a:t>
            </a:r>
          </a:p>
        </p:txBody>
      </p:sp>
      <p:sp>
        <p:nvSpPr>
          <p:cNvPr id="34" name="Text 0"/>
          <p:cNvSpPr/>
          <p:nvPr/>
        </p:nvSpPr>
        <p:spPr>
          <a:xfrm>
            <a:off x="6835140" y="1557020"/>
            <a:ext cx="464185" cy="492125"/>
          </a:xfrm>
          <a:prstGeom prst="rect">
            <a:avLst/>
          </a:prstGeom>
          <a:noFill/>
        </p:spPr>
        <p:txBody>
          <a:bodyPr wrap="none" lIns="0" tIns="0" rIns="0" bIns="0" rtlCol="0" anchor="t"/>
          <a:lstStyle/>
          <a:p>
            <a:pPr marL="0" indent="0" algn="l">
              <a:lnSpc>
                <a:spcPts val="3850"/>
              </a:lnSpc>
              <a:buNone/>
            </a:pPr>
            <a:r>
              <a:rPr lang="en-US" altLang="en-US" dirty="0">
                <a:solidFill>
                  <a:srgbClr val="5B6E8C"/>
                </a:solidFill>
                <a:cs typeface="Arial"/>
              </a:rPr>
              <a:t>Team</a:t>
            </a:r>
          </a:p>
        </p:txBody>
      </p:sp>
      <p:sp>
        <p:nvSpPr>
          <p:cNvPr id="38" name="Text 0"/>
          <p:cNvSpPr/>
          <p:nvPr/>
        </p:nvSpPr>
        <p:spPr>
          <a:xfrm>
            <a:off x="8152765" y="1544320"/>
            <a:ext cx="768985" cy="492125"/>
          </a:xfrm>
          <a:prstGeom prst="rect">
            <a:avLst/>
          </a:prstGeom>
          <a:noFill/>
        </p:spPr>
        <p:txBody>
          <a:bodyPr wrap="none" lIns="0" tIns="0" rIns="0" bIns="0" rtlCol="0" anchor="t"/>
          <a:lstStyle/>
          <a:p>
            <a:pPr marL="0" indent="0" algn="l">
              <a:lnSpc>
                <a:spcPts val="3850"/>
              </a:lnSpc>
              <a:buNone/>
            </a:pPr>
            <a:r>
              <a:rPr lang="en-US" altLang="en-US" dirty="0">
                <a:solidFill>
                  <a:srgbClr val="5B6E8C"/>
                </a:solidFill>
                <a:cs typeface="Arial"/>
              </a:rPr>
              <a:t>Stadium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10"/>
          <p:cNvSpPr/>
          <p:nvPr/>
        </p:nvSpPr>
        <p:spPr>
          <a:xfrm>
            <a:off x="7289800" y="3875405"/>
            <a:ext cx="4154170" cy="234315"/>
          </a:xfrm>
          <a:prstGeom prst="rect">
            <a:avLst/>
          </a:prstGeom>
          <a:noFill/>
        </p:spPr>
        <p:txBody>
          <a:bodyPr wrap="none" lIns="0" tIns="0" rIns="0" bIns="0" rtlCol="0" anchor="t"/>
          <a:lstStyle/>
          <a:p>
            <a:pPr marL="0" indent="0" algn="l">
              <a:lnSpc>
                <a:spcPts val="2350"/>
              </a:lnSpc>
              <a:buNone/>
            </a:pPr>
            <a:r>
              <a:rPr lang="en-US" sz="1450">
                <a:solidFill>
                  <a:srgbClr val="5B6E8C"/>
                </a:solidFill>
                <a:ea typeface="Manrope" pitchFamily="34" charset="-122"/>
                <a:cs typeface="+mj-lt"/>
              </a:rPr>
              <a:t>Time Series model: Exponential Smoothing, ARIMA, SARIMA</a:t>
            </a:r>
            <a:endParaRPr lang="en-US" sz="1450">
              <a:solidFill>
                <a:srgbClr val="5B6E8C"/>
              </a:solidFill>
              <a:cs typeface="+mj-lt"/>
            </a:endParaRPr>
          </a:p>
        </p:txBody>
      </p:sp>
      <p:sp>
        <p:nvSpPr>
          <p:cNvPr id="14" name="Text 11"/>
          <p:cNvSpPr/>
          <p:nvPr/>
        </p:nvSpPr>
        <p:spPr>
          <a:xfrm>
            <a:off x="7289959" y="4221520"/>
            <a:ext cx="7457123" cy="298490"/>
          </a:xfrm>
          <a:prstGeom prst="rect">
            <a:avLst/>
          </a:prstGeom>
          <a:noFill/>
        </p:spPr>
        <p:txBody>
          <a:bodyPr wrap="none" lIns="0" tIns="0" rIns="0" bIns="0" rtlCol="0" anchor="t"/>
          <a:lstStyle/>
          <a:p>
            <a:pPr marL="0" indent="0" algn="l">
              <a:lnSpc>
                <a:spcPts val="2350"/>
              </a:lnSpc>
              <a:buNone/>
            </a:pPr>
            <a:r>
              <a:rPr lang="en-US" sz="1450">
                <a:solidFill>
                  <a:srgbClr val="5B6E8C"/>
                </a:solidFill>
                <a:ea typeface="Manrope" pitchFamily="34" charset="-122"/>
                <a:cs typeface="+mj-lt"/>
              </a:rPr>
              <a:t>Machine Learning model: Random Forest Regressor, Gradient Boosting</a:t>
            </a:r>
            <a:endParaRPr lang="en-US" sz="1450">
              <a:solidFill>
                <a:srgbClr val="5B6E8C"/>
              </a:solidFill>
              <a:cs typeface="+mj-lt"/>
            </a:endParaRPr>
          </a:p>
        </p:txBody>
      </p:sp>
      <p:sp>
        <p:nvSpPr>
          <p:cNvPr id="35" name="Text 0"/>
          <p:cNvSpPr/>
          <p:nvPr/>
        </p:nvSpPr>
        <p:spPr>
          <a:xfrm>
            <a:off x="551021" y="2261830"/>
            <a:ext cx="3936563" cy="491966"/>
          </a:xfrm>
          <a:prstGeom prst="rect">
            <a:avLst/>
          </a:prstGeom>
          <a:noFill/>
        </p:spPr>
        <p:txBody>
          <a:bodyPr wrap="none" lIns="0" tIns="0" rIns="0" bIns="0" rtlCol="0" anchor="t"/>
          <a:lstStyle/>
          <a:p>
            <a:pPr marL="0" indent="0" algn="l">
              <a:lnSpc>
                <a:spcPts val="3850"/>
              </a:lnSpc>
              <a:buNone/>
            </a:pPr>
            <a:r>
              <a:rPr lang="en-US" altLang="ko-KR" sz="2000" dirty="0">
                <a:solidFill>
                  <a:srgbClr val="5B6E8C"/>
                </a:solidFill>
                <a:cs typeface="+mj-lt"/>
              </a:rPr>
              <a:t>Extend to Maching Learning</a:t>
            </a:r>
          </a:p>
        </p:txBody>
      </p:sp>
      <p:sp>
        <p:nvSpPr>
          <p:cNvPr id="21" name="Text 0"/>
          <p:cNvSpPr/>
          <p:nvPr/>
        </p:nvSpPr>
        <p:spPr>
          <a:xfrm>
            <a:off x="675640" y="3145155"/>
            <a:ext cx="3275965" cy="554355"/>
          </a:xfrm>
          <a:prstGeom prst="rect">
            <a:avLst/>
          </a:prstGeom>
          <a:noFill/>
        </p:spPr>
        <p:txBody>
          <a:bodyPr wrap="none" lIns="0" tIns="0" rIns="0" bIns="0" rtlCol="0" anchor="t"/>
          <a:lstStyle/>
          <a:p>
            <a:pPr marL="0" indent="0" algn="l">
              <a:lnSpc>
                <a:spcPts val="3850"/>
              </a:lnSpc>
              <a:buNone/>
            </a:pPr>
            <a:r>
              <a:rPr lang="en-US" sz="1600" dirty="0">
                <a:solidFill>
                  <a:srgbClr val="5B6E8C"/>
                </a:solidFill>
                <a:cs typeface="+mj-lt"/>
              </a:rPr>
              <a:t>Main feature configuration</a:t>
            </a:r>
          </a:p>
        </p:txBody>
      </p:sp>
      <p:pic>
        <p:nvPicPr>
          <p:cNvPr id="27" name="Picture 26"/>
          <p:cNvPicPr>
            <a:picLocks noChangeAspect="1"/>
          </p:cNvPicPr>
          <p:nvPr/>
        </p:nvPicPr>
        <p:blipFill>
          <a:blip r:embed="rId3"/>
          <a:stretch>
            <a:fillRect/>
          </a:stretch>
        </p:blipFill>
        <p:spPr>
          <a:xfrm>
            <a:off x="1548765" y="3798570"/>
            <a:ext cx="553720" cy="553720"/>
          </a:xfrm>
          <a:prstGeom prst="rect">
            <a:avLst/>
          </a:prstGeom>
        </p:spPr>
      </p:pic>
      <p:sp>
        <p:nvSpPr>
          <p:cNvPr id="28" name="Text Box 27"/>
          <p:cNvSpPr txBox="1"/>
          <p:nvPr/>
        </p:nvSpPr>
        <p:spPr>
          <a:xfrm>
            <a:off x="862330" y="4451350"/>
            <a:ext cx="1819275" cy="330835"/>
          </a:xfrm>
          <a:prstGeom prst="rect">
            <a:avLst/>
          </a:prstGeom>
          <a:noFill/>
        </p:spPr>
        <p:txBody>
          <a:bodyPr wrap="square" rtlCol="0" anchor="t">
            <a:noAutofit/>
          </a:bodyPr>
          <a:lstStyle/>
          <a:p>
            <a:pPr algn="ctr"/>
            <a:r>
              <a:rPr lang="en-US" sz="1400">
                <a:solidFill>
                  <a:srgbClr val="5B6E8C"/>
                </a:solidFill>
                <a:ea typeface="Manrope" pitchFamily="34" charset="-122"/>
                <a:cs typeface="+mj-lt"/>
                <a:sym typeface="+mn-ea"/>
              </a:rPr>
              <a:t>Performance </a:t>
            </a:r>
          </a:p>
          <a:p>
            <a:pPr algn="ctr"/>
            <a:r>
              <a:rPr lang="en-US" sz="1400">
                <a:solidFill>
                  <a:srgbClr val="5B6E8C"/>
                </a:solidFill>
                <a:ea typeface="Manrope" pitchFamily="34" charset="-122"/>
                <a:cs typeface="+mj-lt"/>
                <a:sym typeface="+mn-ea"/>
              </a:rPr>
              <a:t>(Win rate, ranking)</a:t>
            </a:r>
          </a:p>
        </p:txBody>
      </p:sp>
      <p:pic>
        <p:nvPicPr>
          <p:cNvPr id="30" name="Picture 29"/>
          <p:cNvPicPr>
            <a:picLocks noChangeAspect="1"/>
          </p:cNvPicPr>
          <p:nvPr/>
        </p:nvPicPr>
        <p:blipFill>
          <a:blip r:embed="rId4"/>
          <a:stretch>
            <a:fillRect/>
          </a:stretch>
        </p:blipFill>
        <p:spPr>
          <a:xfrm>
            <a:off x="1594485" y="5320665"/>
            <a:ext cx="553720" cy="553720"/>
          </a:xfrm>
          <a:prstGeom prst="rect">
            <a:avLst/>
          </a:prstGeom>
        </p:spPr>
      </p:pic>
      <p:sp>
        <p:nvSpPr>
          <p:cNvPr id="31" name="Text Box 30"/>
          <p:cNvSpPr txBox="1"/>
          <p:nvPr/>
        </p:nvSpPr>
        <p:spPr>
          <a:xfrm>
            <a:off x="862330" y="5998845"/>
            <a:ext cx="2108835" cy="410210"/>
          </a:xfrm>
          <a:prstGeom prst="rect">
            <a:avLst/>
          </a:prstGeom>
          <a:noFill/>
        </p:spPr>
        <p:txBody>
          <a:bodyPr wrap="square" rtlCol="0" anchor="t">
            <a:noAutofit/>
          </a:bodyPr>
          <a:lstStyle/>
          <a:p>
            <a:pPr algn="ctr"/>
            <a:r>
              <a:rPr lang="en-US" sz="1400">
                <a:solidFill>
                  <a:srgbClr val="5B6E8C"/>
                </a:solidFill>
                <a:ea typeface="Manrope" pitchFamily="34" charset="-122"/>
                <a:cs typeface="+mj-lt"/>
                <a:sym typeface="+mn-ea"/>
              </a:rPr>
              <a:t>Team / Stadium </a:t>
            </a:r>
          </a:p>
          <a:p>
            <a:pPr algn="ctr"/>
            <a:r>
              <a:rPr lang="en-US" sz="1400">
                <a:solidFill>
                  <a:srgbClr val="5B6E8C"/>
                </a:solidFill>
                <a:ea typeface="Manrope" pitchFamily="34" charset="-122"/>
                <a:cs typeface="+mj-lt"/>
                <a:sym typeface="+mn-ea"/>
              </a:rPr>
              <a:t>(categorical encoding)</a:t>
            </a:r>
          </a:p>
        </p:txBody>
      </p:sp>
      <p:sp>
        <p:nvSpPr>
          <p:cNvPr id="33" name="Text Box 32"/>
          <p:cNvSpPr txBox="1"/>
          <p:nvPr/>
        </p:nvSpPr>
        <p:spPr>
          <a:xfrm>
            <a:off x="2971165" y="4533900"/>
            <a:ext cx="3385185" cy="410210"/>
          </a:xfrm>
          <a:prstGeom prst="rect">
            <a:avLst/>
          </a:prstGeom>
          <a:noFill/>
        </p:spPr>
        <p:txBody>
          <a:bodyPr wrap="square" rtlCol="0" anchor="t">
            <a:noAutofit/>
          </a:bodyPr>
          <a:lstStyle/>
          <a:p>
            <a:pPr algn="ctr"/>
            <a:r>
              <a:rPr lang="en-US" sz="1400">
                <a:solidFill>
                  <a:srgbClr val="5B6E8C"/>
                </a:solidFill>
                <a:ea typeface="Manrope" pitchFamily="34" charset="-122"/>
                <a:cs typeface="Arial" panose="020B0604020202090204" pitchFamily="34" charset="0"/>
                <a:sym typeface="+mn-ea"/>
              </a:rPr>
              <a:t>Weather factors </a:t>
            </a:r>
          </a:p>
          <a:p>
            <a:pPr algn="ctr"/>
            <a:r>
              <a:rPr lang="en-US" sz="1400">
                <a:solidFill>
                  <a:srgbClr val="5B6E8C"/>
                </a:solidFill>
                <a:ea typeface="Manrope" pitchFamily="34" charset="-122"/>
                <a:cs typeface="Arial" panose="020B0604020202090204" pitchFamily="34" charset="0"/>
                <a:sym typeface="+mn-ea"/>
              </a:rPr>
              <a:t>(precipitation, average climate, sunlight)</a:t>
            </a:r>
          </a:p>
        </p:txBody>
      </p:sp>
      <p:pic>
        <p:nvPicPr>
          <p:cNvPr id="37" name="Picture 36"/>
          <p:cNvPicPr>
            <a:picLocks noChangeAspect="1"/>
          </p:cNvPicPr>
          <p:nvPr/>
        </p:nvPicPr>
        <p:blipFill>
          <a:blip r:embed="rId5"/>
          <a:stretch>
            <a:fillRect/>
          </a:stretch>
        </p:blipFill>
        <p:spPr>
          <a:xfrm>
            <a:off x="4319905" y="3839845"/>
            <a:ext cx="553720" cy="553720"/>
          </a:xfrm>
          <a:prstGeom prst="rect">
            <a:avLst/>
          </a:prstGeom>
        </p:spPr>
      </p:pic>
      <p:pic>
        <p:nvPicPr>
          <p:cNvPr id="39" name="Picture 38"/>
          <p:cNvPicPr>
            <a:picLocks noChangeAspect="1"/>
          </p:cNvPicPr>
          <p:nvPr/>
        </p:nvPicPr>
        <p:blipFill>
          <a:blip r:embed="rId6"/>
          <a:stretch>
            <a:fillRect/>
          </a:stretch>
        </p:blipFill>
        <p:spPr>
          <a:xfrm>
            <a:off x="4319905" y="5330190"/>
            <a:ext cx="553720" cy="553720"/>
          </a:xfrm>
          <a:prstGeom prst="rect">
            <a:avLst/>
          </a:prstGeom>
        </p:spPr>
      </p:pic>
      <p:sp>
        <p:nvSpPr>
          <p:cNvPr id="40" name="Text Box 39"/>
          <p:cNvSpPr txBox="1"/>
          <p:nvPr/>
        </p:nvSpPr>
        <p:spPr>
          <a:xfrm>
            <a:off x="3488055" y="6135370"/>
            <a:ext cx="2369185" cy="299085"/>
          </a:xfrm>
          <a:prstGeom prst="rect">
            <a:avLst/>
          </a:prstGeom>
          <a:noFill/>
        </p:spPr>
        <p:txBody>
          <a:bodyPr wrap="square" rtlCol="0" anchor="t">
            <a:noAutofit/>
          </a:bodyPr>
          <a:lstStyle/>
          <a:p>
            <a:pPr algn="ctr"/>
            <a:r>
              <a:rPr lang="en-US" sz="1400">
                <a:solidFill>
                  <a:srgbClr val="5B6E8C"/>
                </a:solidFill>
                <a:ea typeface="Manrope" pitchFamily="34" charset="-122"/>
                <a:cs typeface="Arial" panose="020B0604020202090204" pitchFamily="34" charset="0"/>
                <a:sym typeface="+mn-ea"/>
              </a:rPr>
              <a:t>Day of the week, month</a:t>
            </a:r>
          </a:p>
        </p:txBody>
      </p:sp>
      <p:sp>
        <p:nvSpPr>
          <p:cNvPr id="41" name="Text 0"/>
          <p:cNvSpPr/>
          <p:nvPr/>
        </p:nvSpPr>
        <p:spPr>
          <a:xfrm>
            <a:off x="7103110" y="3145155"/>
            <a:ext cx="7372350" cy="554355"/>
          </a:xfrm>
          <a:prstGeom prst="rect">
            <a:avLst/>
          </a:prstGeom>
          <a:noFill/>
        </p:spPr>
        <p:txBody>
          <a:bodyPr wrap="none" lIns="0" tIns="0" rIns="0" bIns="0" rtlCol="0" anchor="t"/>
          <a:lstStyle/>
          <a:p>
            <a:pPr marL="0" indent="0" algn="l">
              <a:lnSpc>
                <a:spcPts val="3850"/>
              </a:lnSpc>
              <a:buNone/>
            </a:pPr>
            <a:r>
              <a:rPr lang="en-US" sz="1600" dirty="0">
                <a:solidFill>
                  <a:srgbClr val="5B6E8C"/>
                </a:solidFill>
                <a:cs typeface="+mj-lt"/>
              </a:rPr>
              <a:t>Expected model approach</a:t>
            </a:r>
          </a:p>
        </p:txBody>
      </p:sp>
      <p:sp>
        <p:nvSpPr>
          <p:cNvPr id="2" name="Text 0"/>
          <p:cNvSpPr/>
          <p:nvPr/>
        </p:nvSpPr>
        <p:spPr>
          <a:xfrm>
            <a:off x="551021" y="433030"/>
            <a:ext cx="3936563" cy="491966"/>
          </a:xfrm>
          <a:prstGeom prst="rect">
            <a:avLst/>
          </a:prstGeom>
          <a:noFill/>
        </p:spPr>
        <p:txBody>
          <a:bodyPr wrap="none" lIns="0" tIns="0" rIns="0" bIns="0" rtlCol="0" anchor="t"/>
          <a:lstStyle/>
          <a:p>
            <a:pPr marL="0" indent="0" algn="l">
              <a:lnSpc>
                <a:spcPts val="3850"/>
              </a:lnSpc>
              <a:buNone/>
            </a:pPr>
            <a:r>
              <a:rPr lang="en-US" sz="3050" dirty="0">
                <a:solidFill>
                  <a:srgbClr val="5B6E8C"/>
                </a:solidFill>
                <a:cs typeface="+mj-lt"/>
              </a:rPr>
              <a:t>Objective</a:t>
            </a:r>
          </a:p>
        </p:txBody>
      </p:sp>
      <p:sp>
        <p:nvSpPr>
          <p:cNvPr id="36" name="Text 2"/>
          <p:cNvSpPr/>
          <p:nvPr/>
        </p:nvSpPr>
        <p:spPr>
          <a:xfrm>
            <a:off x="703580" y="1154430"/>
            <a:ext cx="10700385" cy="288925"/>
          </a:xfrm>
          <a:prstGeom prst="rect">
            <a:avLst/>
          </a:prstGeom>
          <a:noFill/>
        </p:spPr>
        <p:txBody>
          <a:bodyPr wrap="square" lIns="0" tIns="0" rIns="0" bIns="0" rtlCol="0" anchor="t"/>
          <a:lstStyle/>
          <a:p>
            <a:pPr>
              <a:lnSpc>
                <a:spcPts val="1950"/>
              </a:lnSpc>
            </a:pPr>
            <a:r>
              <a:rPr lang="en-US" altLang="en-US" sz="1200" dirty="0">
                <a:solidFill>
                  <a:srgbClr val="5B6E8C"/>
                </a:solidFill>
              </a:rPr>
              <a:t>Provide useful insights for those interested or involved in the KBO-related industry to prepare for the next (2026) season.</a:t>
            </a:r>
          </a:p>
        </p:txBody>
      </p:sp>
      <p:sp>
        <p:nvSpPr>
          <p:cNvPr id="3" name="Text 2"/>
          <p:cNvSpPr/>
          <p:nvPr/>
        </p:nvSpPr>
        <p:spPr>
          <a:xfrm>
            <a:off x="703580" y="2804795"/>
            <a:ext cx="10700385" cy="288925"/>
          </a:xfrm>
          <a:prstGeom prst="rect">
            <a:avLst/>
          </a:prstGeom>
          <a:noFill/>
        </p:spPr>
        <p:txBody>
          <a:bodyPr wrap="square" lIns="0" tIns="0" rIns="0" bIns="0" rtlCol="0" anchor="t"/>
          <a:lstStyle/>
          <a:p>
            <a:pPr>
              <a:lnSpc>
                <a:spcPts val="1950"/>
              </a:lnSpc>
            </a:pPr>
            <a:r>
              <a:rPr lang="en-US" altLang="en-US" sz="1200" dirty="0">
                <a:solidFill>
                  <a:srgbClr val="5B6E8C"/>
                </a:solidFill>
                <a:cs typeface="Arial" panose="020B0604020202090204" pitchFamily="34" charset="0"/>
              </a:rPr>
              <a:t>Use other time series dataset and add as a feature for machine learning for better predict performance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793790" y="2118836"/>
            <a:ext cx="6521410" cy="907256"/>
          </a:xfrm>
          <a:prstGeom prst="rect">
            <a:avLst/>
          </a:prstGeom>
        </p:spPr>
      </p:pic>
      <p:sp>
        <p:nvSpPr>
          <p:cNvPr id="5" name="Text 2"/>
          <p:cNvSpPr/>
          <p:nvPr/>
        </p:nvSpPr>
        <p:spPr>
          <a:xfrm>
            <a:off x="1020445" y="3743325"/>
            <a:ext cx="5986780" cy="725805"/>
          </a:xfrm>
          <a:prstGeom prst="rect">
            <a:avLst/>
          </a:prstGeom>
          <a:noFill/>
        </p:spPr>
        <p:txBody>
          <a:bodyPr wrap="square" lIns="0" tIns="0" rIns="0" bIns="0" rtlCol="0" anchor="t"/>
          <a:lstStyle/>
          <a:p>
            <a:r>
              <a:rPr lang="en-US" sz="1400" dirty="0">
                <a:solidFill>
                  <a:srgbClr val="5B6E8C"/>
                </a:solidFill>
                <a:ea typeface="+mn-lt"/>
                <a:cs typeface="+mn-lt"/>
              </a:rPr>
              <a:t>Collected stadium, team, and attendance data from the KBO official website for the past three years.</a:t>
            </a:r>
            <a:endParaRPr lang="ko-KR" altLang="en-US" sz="1400" dirty="0">
              <a:solidFill>
                <a:srgbClr val="5B6E8C"/>
              </a:solidFill>
              <a:ea typeface="+mn-lt"/>
              <a:cs typeface="+mn-lt"/>
            </a:endParaRPr>
          </a:p>
          <a:p>
            <a:pPr>
              <a:lnSpc>
                <a:spcPts val="2850"/>
              </a:lnSpc>
            </a:pPr>
            <a:endParaRPr lang="ko-KR" altLang="en-US" sz="1400" dirty="0">
              <a:solidFill>
                <a:srgbClr val="5B6E8C"/>
              </a:solidFill>
              <a:ea typeface="+mn-lt"/>
              <a:cs typeface="+mn-lt"/>
            </a:endParaRPr>
          </a:p>
        </p:txBody>
      </p:sp>
      <p:pic>
        <p:nvPicPr>
          <p:cNvPr id="6" name="Image 1" descr="preencoded.png"/>
          <p:cNvPicPr>
            <a:picLocks noChangeAspect="1"/>
          </p:cNvPicPr>
          <p:nvPr/>
        </p:nvPicPr>
        <p:blipFill>
          <a:blip r:embed="rId4"/>
          <a:stretch>
            <a:fillRect/>
          </a:stretch>
        </p:blipFill>
        <p:spPr>
          <a:xfrm>
            <a:off x="7315200" y="2118836"/>
            <a:ext cx="6521410" cy="907256"/>
          </a:xfrm>
          <a:prstGeom prst="rect">
            <a:avLst/>
          </a:prstGeom>
        </p:spPr>
      </p:pic>
      <p:sp>
        <p:nvSpPr>
          <p:cNvPr id="8" name="Text 4"/>
          <p:cNvSpPr/>
          <p:nvPr/>
        </p:nvSpPr>
        <p:spPr>
          <a:xfrm>
            <a:off x="7542014" y="3743325"/>
            <a:ext cx="6067782" cy="362903"/>
          </a:xfrm>
          <a:prstGeom prst="rect">
            <a:avLst/>
          </a:prstGeom>
          <a:noFill/>
        </p:spPr>
        <p:txBody>
          <a:bodyPr wrap="none" lIns="0" tIns="0" rIns="0" bIns="0" rtlCol="0" anchor="t"/>
          <a:lstStyle/>
          <a:p>
            <a:r>
              <a:rPr lang="en-US" sz="1400">
                <a:solidFill>
                  <a:srgbClr val="5B6E8C"/>
                </a:solidFill>
                <a:ea typeface="+mn-lt"/>
                <a:cs typeface="+mn-lt"/>
              </a:rPr>
              <a:t>Identified seasonality and trends through ADF test and </a:t>
            </a:r>
          </a:p>
          <a:p>
            <a:r>
              <a:rPr lang="en-US" sz="1400">
                <a:solidFill>
                  <a:srgbClr val="5B6E8C"/>
                </a:solidFill>
                <a:ea typeface="+mn-lt"/>
                <a:cs typeface="+mn-lt"/>
              </a:rPr>
              <a:t>ACF/PACF </a:t>
            </a:r>
            <a:r>
              <a:rPr lang="en-US" altLang="ko-KR" sz="1400">
                <a:solidFill>
                  <a:srgbClr val="5B6E8C"/>
                </a:solidFill>
                <a:ea typeface="+mn-lt"/>
                <a:cs typeface="+mn-lt"/>
              </a:rPr>
              <a:t>analysis</a:t>
            </a:r>
            <a:r>
              <a:rPr lang="en-US" sz="1400">
                <a:solidFill>
                  <a:srgbClr val="5B6E8C"/>
                </a:solidFill>
                <a:ea typeface="+mn-lt"/>
                <a:cs typeface="+mn-lt"/>
              </a:rPr>
              <a:t>.</a:t>
            </a:r>
            <a:endParaRPr lang="ko-KR" altLang="en-US" sz="1400">
              <a:solidFill>
                <a:srgbClr val="5B6E8C"/>
              </a:solidFill>
              <a:ea typeface="+mn-lt"/>
              <a:cs typeface="+mn-lt"/>
            </a:endParaRPr>
          </a:p>
          <a:p>
            <a:pPr>
              <a:lnSpc>
                <a:spcPts val="2850"/>
              </a:lnSpc>
            </a:pPr>
            <a:endParaRPr lang="ko-KR" altLang="en-US" sz="1400">
              <a:solidFill>
                <a:srgbClr val="5B6E8C"/>
              </a:solidFill>
              <a:ea typeface="+mn-lt"/>
              <a:cs typeface="+mn-lt"/>
            </a:endParaRPr>
          </a:p>
        </p:txBody>
      </p:sp>
      <p:pic>
        <p:nvPicPr>
          <p:cNvPr id="9" name="Image 2" descr="preencoded.png"/>
          <p:cNvPicPr>
            <a:picLocks noChangeAspect="1"/>
          </p:cNvPicPr>
          <p:nvPr/>
        </p:nvPicPr>
        <p:blipFill>
          <a:blip r:embed="rId5"/>
          <a:stretch>
            <a:fillRect/>
          </a:stretch>
        </p:blipFill>
        <p:spPr>
          <a:xfrm>
            <a:off x="793790" y="4695944"/>
            <a:ext cx="6521410" cy="907256"/>
          </a:xfrm>
          <a:prstGeom prst="rect">
            <a:avLst/>
          </a:prstGeom>
        </p:spPr>
      </p:pic>
      <p:sp>
        <p:nvSpPr>
          <p:cNvPr id="11" name="Text 6"/>
          <p:cNvSpPr/>
          <p:nvPr/>
        </p:nvSpPr>
        <p:spPr>
          <a:xfrm>
            <a:off x="1020445" y="6410960"/>
            <a:ext cx="6294120" cy="906145"/>
          </a:xfrm>
          <a:prstGeom prst="rect">
            <a:avLst/>
          </a:prstGeom>
          <a:noFill/>
        </p:spPr>
        <p:txBody>
          <a:bodyPr wrap="none" lIns="0" tIns="0" rIns="0" bIns="0" rtlCol="0" anchor="t"/>
          <a:lstStyle/>
          <a:p>
            <a:r>
              <a:rPr lang="en-US" sz="1400" dirty="0">
                <a:solidFill>
                  <a:srgbClr val="5B6E8C"/>
                </a:solidFill>
                <a:ea typeface="+mn-lt"/>
                <a:cs typeface="+mn-lt"/>
              </a:rPr>
              <a:t>Built and compared time series regression, ARIMA/SARIMA, </a:t>
            </a:r>
          </a:p>
          <a:p>
            <a:r>
              <a:rPr lang="en-US" sz="1400" dirty="0">
                <a:solidFill>
                  <a:srgbClr val="5B6E8C"/>
                </a:solidFill>
                <a:ea typeface="+mn-lt"/>
                <a:cs typeface="+mn-lt"/>
              </a:rPr>
              <a:t>and machine learning models</a:t>
            </a:r>
            <a:r>
              <a:rPr lang="en-US" sz="1750" dirty="0">
                <a:solidFill>
                  <a:srgbClr val="5B6E8C"/>
                </a:solidFill>
                <a:ea typeface="+mn-lt"/>
                <a:cs typeface="+mn-lt"/>
              </a:rPr>
              <a:t>.</a:t>
            </a:r>
            <a:endParaRPr lang="ko-KR" dirty="0">
              <a:solidFill>
                <a:srgbClr val="5B6E8C"/>
              </a:solidFill>
              <a:ea typeface="+mn-lt"/>
              <a:cs typeface="+mn-lt"/>
            </a:endParaRPr>
          </a:p>
          <a:p>
            <a:pPr marL="0" indent="0" algn="l">
              <a:lnSpc>
                <a:spcPts val="2850"/>
              </a:lnSpc>
              <a:buNone/>
            </a:pPr>
            <a:endParaRPr lang="en-US" sz="1750" dirty="0">
              <a:solidFill>
                <a:srgbClr val="5B6E8C"/>
              </a:solidFill>
            </a:endParaRPr>
          </a:p>
        </p:txBody>
      </p:sp>
      <p:pic>
        <p:nvPicPr>
          <p:cNvPr id="12" name="Image 3" descr="preencoded.png"/>
          <p:cNvPicPr>
            <a:picLocks noChangeAspect="1"/>
          </p:cNvPicPr>
          <p:nvPr/>
        </p:nvPicPr>
        <p:blipFill>
          <a:blip r:embed="rId6"/>
          <a:stretch>
            <a:fillRect/>
          </a:stretch>
        </p:blipFill>
        <p:spPr>
          <a:xfrm>
            <a:off x="7315200" y="4695944"/>
            <a:ext cx="6521410" cy="907256"/>
          </a:xfrm>
          <a:prstGeom prst="rect">
            <a:avLst/>
          </a:prstGeom>
        </p:spPr>
      </p:pic>
      <p:sp>
        <p:nvSpPr>
          <p:cNvPr id="14" name="Text 8"/>
          <p:cNvSpPr/>
          <p:nvPr/>
        </p:nvSpPr>
        <p:spPr>
          <a:xfrm>
            <a:off x="7541895" y="6320155"/>
            <a:ext cx="5643880" cy="725805"/>
          </a:xfrm>
          <a:prstGeom prst="rect">
            <a:avLst/>
          </a:prstGeom>
          <a:noFill/>
        </p:spPr>
        <p:txBody>
          <a:bodyPr wrap="square" lIns="0" tIns="0" rIns="0" bIns="0" rtlCol="0" anchor="t"/>
          <a:lstStyle/>
          <a:p>
            <a:pPr>
              <a:lnSpc>
                <a:spcPts val="2850"/>
              </a:lnSpc>
            </a:pPr>
            <a:r>
              <a:rPr lang="en-US" sz="1400">
                <a:solidFill>
                  <a:srgbClr val="5B6E8C"/>
                </a:solidFill>
                <a:ea typeface="+mn-lt"/>
                <a:cs typeface="+mn-lt"/>
              </a:rPr>
              <a:t>Performed model evaluation through cross-validation and RMSE/MAPE comparison, and generated forecasts for 2026.</a:t>
            </a:r>
          </a:p>
        </p:txBody>
      </p:sp>
      <p:sp>
        <p:nvSpPr>
          <p:cNvPr id="35" name="Text 0"/>
          <p:cNvSpPr/>
          <p:nvPr/>
        </p:nvSpPr>
        <p:spPr>
          <a:xfrm>
            <a:off x="551021" y="433030"/>
            <a:ext cx="3936563" cy="491966"/>
          </a:xfrm>
          <a:prstGeom prst="rect">
            <a:avLst/>
          </a:prstGeom>
          <a:noFill/>
        </p:spPr>
        <p:txBody>
          <a:bodyPr wrap="none" lIns="0" tIns="0" rIns="0" bIns="0" rtlCol="0" anchor="t"/>
          <a:lstStyle/>
          <a:p>
            <a:pPr marL="0" indent="0" algn="l">
              <a:lnSpc>
                <a:spcPts val="3850"/>
              </a:lnSpc>
              <a:buNone/>
            </a:pPr>
            <a:r>
              <a:rPr lang="en-US" sz="3050" dirty="0">
                <a:solidFill>
                  <a:srgbClr val="5B6E8C"/>
                </a:solidFill>
                <a:cs typeface="+mj-lt"/>
              </a:rPr>
              <a:t>Full Approach</a:t>
            </a:r>
          </a:p>
        </p:txBody>
      </p:sp>
      <p:sp>
        <p:nvSpPr>
          <p:cNvPr id="21" name="Text 0"/>
          <p:cNvSpPr/>
          <p:nvPr/>
        </p:nvSpPr>
        <p:spPr>
          <a:xfrm>
            <a:off x="1020445" y="3188970"/>
            <a:ext cx="1905635" cy="554355"/>
          </a:xfrm>
          <a:prstGeom prst="rect">
            <a:avLst/>
          </a:prstGeom>
          <a:noFill/>
        </p:spPr>
        <p:txBody>
          <a:bodyPr wrap="none" lIns="0" tIns="0" rIns="0" bIns="0" rtlCol="0" anchor="t"/>
          <a:lstStyle/>
          <a:p>
            <a:pPr marL="0" indent="0" algn="l">
              <a:lnSpc>
                <a:spcPts val="3850"/>
              </a:lnSpc>
              <a:buNone/>
            </a:pPr>
            <a:r>
              <a:rPr lang="en-US" sz="2000" dirty="0">
                <a:solidFill>
                  <a:srgbClr val="5B6E8C"/>
                </a:solidFill>
                <a:cs typeface="+mj-lt"/>
              </a:rPr>
              <a:t>Data Access</a:t>
            </a:r>
          </a:p>
        </p:txBody>
      </p:sp>
      <p:sp>
        <p:nvSpPr>
          <p:cNvPr id="15" name="Text 0"/>
          <p:cNvSpPr/>
          <p:nvPr/>
        </p:nvSpPr>
        <p:spPr>
          <a:xfrm>
            <a:off x="7541895" y="3188970"/>
            <a:ext cx="1905635" cy="554355"/>
          </a:xfrm>
          <a:prstGeom prst="rect">
            <a:avLst/>
          </a:prstGeom>
          <a:noFill/>
        </p:spPr>
        <p:txBody>
          <a:bodyPr wrap="none" lIns="0" tIns="0" rIns="0" bIns="0" rtlCol="0" anchor="t"/>
          <a:lstStyle/>
          <a:p>
            <a:pPr marL="0" indent="0" algn="l">
              <a:lnSpc>
                <a:spcPts val="3850"/>
              </a:lnSpc>
              <a:buNone/>
            </a:pPr>
            <a:r>
              <a:rPr lang="en-US" altLang="ko-KR" sz="2000" dirty="0">
                <a:solidFill>
                  <a:srgbClr val="5B6E8C"/>
                </a:solidFill>
                <a:cs typeface="+mj-lt"/>
              </a:rPr>
              <a:t>EDA</a:t>
            </a:r>
          </a:p>
        </p:txBody>
      </p:sp>
      <p:sp>
        <p:nvSpPr>
          <p:cNvPr id="16" name="Text 0"/>
          <p:cNvSpPr/>
          <p:nvPr/>
        </p:nvSpPr>
        <p:spPr>
          <a:xfrm>
            <a:off x="1020445" y="5871210"/>
            <a:ext cx="1905635" cy="554355"/>
          </a:xfrm>
          <a:prstGeom prst="rect">
            <a:avLst/>
          </a:prstGeom>
          <a:noFill/>
        </p:spPr>
        <p:txBody>
          <a:bodyPr wrap="none" lIns="0" tIns="0" rIns="0" bIns="0" rtlCol="0" anchor="t"/>
          <a:lstStyle/>
          <a:p>
            <a:pPr marL="0" indent="0" algn="l">
              <a:lnSpc>
                <a:spcPts val="3850"/>
              </a:lnSpc>
              <a:buNone/>
            </a:pPr>
            <a:r>
              <a:rPr lang="en-US" sz="2000" dirty="0">
                <a:solidFill>
                  <a:srgbClr val="5B6E8C"/>
                </a:solidFill>
                <a:cs typeface="+mj-lt"/>
              </a:rPr>
              <a:t>Modeling</a:t>
            </a:r>
          </a:p>
        </p:txBody>
      </p:sp>
      <p:sp>
        <p:nvSpPr>
          <p:cNvPr id="17" name="Text 0"/>
          <p:cNvSpPr/>
          <p:nvPr/>
        </p:nvSpPr>
        <p:spPr>
          <a:xfrm>
            <a:off x="7541895" y="5871210"/>
            <a:ext cx="1905635" cy="554355"/>
          </a:xfrm>
          <a:prstGeom prst="rect">
            <a:avLst/>
          </a:prstGeom>
          <a:noFill/>
        </p:spPr>
        <p:txBody>
          <a:bodyPr wrap="none" lIns="0" tIns="0" rIns="0" bIns="0" rtlCol="0" anchor="t"/>
          <a:lstStyle/>
          <a:p>
            <a:pPr marL="0" indent="0" algn="l">
              <a:lnSpc>
                <a:spcPts val="3850"/>
              </a:lnSpc>
              <a:buNone/>
            </a:pPr>
            <a:r>
              <a:rPr lang="en-US" sz="2000" dirty="0">
                <a:solidFill>
                  <a:srgbClr val="5B6E8C"/>
                </a:solidFill>
                <a:cs typeface="+mj-lt"/>
              </a:rPr>
              <a:t>Model Evaluation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1368425" y="4492625"/>
            <a:ext cx="2835275" cy="1497965"/>
          </a:xfrm>
          <a:prstGeom prst="rect">
            <a:avLst/>
          </a:prstGeom>
          <a:noFill/>
        </p:spPr>
        <p:txBody>
          <a:bodyPr wrap="none" lIns="0" tIns="0" rIns="0" bIns="0" rtlCol="0" anchor="t"/>
          <a:lstStyle/>
          <a:p>
            <a:pPr>
              <a:lnSpc>
                <a:spcPts val="2850"/>
              </a:lnSpc>
            </a:pPr>
            <a:r>
              <a:rPr lang="en-US" sz="1600" dirty="0">
                <a:solidFill>
                  <a:srgbClr val="5B6E8C"/>
                </a:solidFill>
                <a:ea typeface="+mn-lt"/>
                <a:cs typeface="Arial" panose="020B0604020202090204" pitchFamily="34" charset="0"/>
              </a:rPr>
              <a:t>Data collection</a:t>
            </a:r>
          </a:p>
          <a:p>
            <a:pPr>
              <a:lnSpc>
                <a:spcPts val="2850"/>
              </a:lnSpc>
            </a:pPr>
            <a:r>
              <a:rPr lang="en-US" sz="1600" dirty="0">
                <a:solidFill>
                  <a:srgbClr val="5B6E8C"/>
                </a:solidFill>
                <a:ea typeface="+mn-lt"/>
                <a:cs typeface="Arial" panose="020B0604020202090204" pitchFamily="34" charset="0"/>
              </a:rPr>
              <a:t>Data preprocessing</a:t>
            </a:r>
          </a:p>
          <a:p>
            <a:pPr>
              <a:lnSpc>
                <a:spcPts val="2850"/>
              </a:lnSpc>
            </a:pPr>
            <a:r>
              <a:rPr lang="en-US" sz="1600" dirty="0">
                <a:solidFill>
                  <a:srgbClr val="5B6E8C"/>
                </a:solidFill>
                <a:ea typeface="+mn-lt"/>
                <a:cs typeface="Arial" panose="020B0604020202090204" pitchFamily="34" charset="0"/>
              </a:rPr>
              <a:t>Model evaluation</a:t>
            </a:r>
            <a:endParaRPr lang="en-US" altLang="en-US" sz="1600" dirty="0">
              <a:solidFill>
                <a:srgbClr val="5B6E8C"/>
              </a:solidFill>
              <a:ea typeface="+mn-lt"/>
              <a:cs typeface="Arial" panose="020B0604020202090204" pitchFamily="34" charset="0"/>
            </a:endParaRPr>
          </a:p>
        </p:txBody>
      </p:sp>
      <p:sp>
        <p:nvSpPr>
          <p:cNvPr id="9" name="Text 5"/>
          <p:cNvSpPr/>
          <p:nvPr/>
        </p:nvSpPr>
        <p:spPr>
          <a:xfrm>
            <a:off x="5901373" y="4492427"/>
            <a:ext cx="4158615" cy="362903"/>
          </a:xfrm>
          <a:prstGeom prst="rect">
            <a:avLst/>
          </a:prstGeom>
          <a:noFill/>
        </p:spPr>
        <p:txBody>
          <a:bodyPr wrap="none" lIns="0" tIns="0" rIns="0" bIns="0" rtlCol="0" anchor="t"/>
          <a:lstStyle/>
          <a:p>
            <a:pPr>
              <a:lnSpc>
                <a:spcPts val="2850"/>
              </a:lnSpc>
            </a:pPr>
            <a:r>
              <a:rPr lang="en-US" sz="1600" dirty="0">
                <a:solidFill>
                  <a:srgbClr val="5B6E8C"/>
                </a:solidFill>
                <a:ea typeface="+mn-lt"/>
                <a:cs typeface="+mn-lt"/>
              </a:rPr>
              <a:t>Presentation creation</a:t>
            </a:r>
            <a:endParaRPr lang="ko-KR" altLang="en-US" sz="1600" dirty="0">
              <a:solidFill>
                <a:srgbClr val="5B6E8C"/>
              </a:solidFill>
              <a:ea typeface="HY중고딕" panose="02030600000101010101" pitchFamily="18" charset="-127"/>
              <a:cs typeface="+mn-lt"/>
            </a:endParaRPr>
          </a:p>
          <a:p>
            <a:pPr>
              <a:lnSpc>
                <a:spcPts val="2850"/>
              </a:lnSpc>
            </a:pPr>
            <a:r>
              <a:rPr lang="en-US" sz="1600" dirty="0">
                <a:solidFill>
                  <a:srgbClr val="5B6E8C"/>
                </a:solidFill>
                <a:ea typeface="+mn-lt"/>
                <a:cs typeface="+mn-lt"/>
              </a:rPr>
              <a:t>Time series forecasting</a:t>
            </a:r>
            <a:endParaRPr lang="en-US" altLang="en-US" sz="1600" dirty="0">
              <a:solidFill>
                <a:srgbClr val="5B6E8C"/>
              </a:solidFill>
              <a:ea typeface="+mn-lt"/>
              <a:cs typeface="+mn-lt"/>
            </a:endParaRPr>
          </a:p>
        </p:txBody>
      </p:sp>
      <p:sp>
        <p:nvSpPr>
          <p:cNvPr id="13" name="Text 8"/>
          <p:cNvSpPr/>
          <p:nvPr/>
        </p:nvSpPr>
        <p:spPr>
          <a:xfrm>
            <a:off x="10335220" y="4492427"/>
            <a:ext cx="4158615" cy="362903"/>
          </a:xfrm>
          <a:prstGeom prst="rect">
            <a:avLst/>
          </a:prstGeom>
          <a:noFill/>
        </p:spPr>
        <p:txBody>
          <a:bodyPr wrap="none" lIns="0" tIns="0" rIns="0" bIns="0" rtlCol="0" anchor="t"/>
          <a:lstStyle/>
          <a:p>
            <a:pPr>
              <a:lnSpc>
                <a:spcPts val="2850"/>
              </a:lnSpc>
            </a:pPr>
            <a:r>
              <a:rPr lang="en-US" sz="1600" dirty="0">
                <a:solidFill>
                  <a:srgbClr val="5B6E8C"/>
                </a:solidFill>
                <a:ea typeface="+mn-lt"/>
                <a:cs typeface="Arial" panose="020B0604020202090204" pitchFamily="34" charset="0"/>
              </a:rPr>
              <a:t>Data visualization</a:t>
            </a:r>
            <a:endParaRPr lang="ko-KR" altLang="en-US" sz="1600" dirty="0">
              <a:solidFill>
                <a:srgbClr val="5B6E8C"/>
              </a:solidFill>
              <a:ea typeface="HY중고딕" panose="02030600000101010101" pitchFamily="18" charset="-127"/>
              <a:cs typeface="Arial" panose="020B0604020202090204" pitchFamily="34" charset="0"/>
            </a:endParaRPr>
          </a:p>
          <a:p>
            <a:pPr>
              <a:lnSpc>
                <a:spcPts val="2850"/>
              </a:lnSpc>
            </a:pPr>
            <a:r>
              <a:rPr lang="en-US" sz="1600" dirty="0" smtClean="0">
                <a:solidFill>
                  <a:srgbClr val="5B6E8C"/>
                </a:solidFill>
                <a:ea typeface="+mn-lt"/>
                <a:cs typeface="Arial" panose="020B0604020202090204" pitchFamily="34" charset="0"/>
              </a:rPr>
              <a:t>Time series analysis</a:t>
            </a:r>
            <a:endParaRPr lang="en-US" altLang="en-US" sz="1600" dirty="0">
              <a:solidFill>
                <a:srgbClr val="5B6E8C"/>
              </a:solidFill>
              <a:ea typeface="+mn-lt"/>
              <a:cs typeface="Arial" panose="020B0604020202090204" pitchFamily="34" charset="0"/>
            </a:endParaRPr>
          </a:p>
        </p:txBody>
      </p:sp>
      <p:sp>
        <p:nvSpPr>
          <p:cNvPr id="35" name="Text 0"/>
          <p:cNvSpPr/>
          <p:nvPr/>
        </p:nvSpPr>
        <p:spPr>
          <a:xfrm>
            <a:off x="551021" y="433030"/>
            <a:ext cx="3936563" cy="491966"/>
          </a:xfrm>
          <a:prstGeom prst="rect">
            <a:avLst/>
          </a:prstGeom>
          <a:noFill/>
        </p:spPr>
        <p:txBody>
          <a:bodyPr wrap="none" lIns="0" tIns="0" rIns="0" bIns="0" rtlCol="0" anchor="t"/>
          <a:lstStyle/>
          <a:p>
            <a:pPr marL="0" indent="0" algn="l">
              <a:lnSpc>
                <a:spcPts val="3850"/>
              </a:lnSpc>
              <a:buNone/>
            </a:pPr>
            <a:r>
              <a:rPr lang="en-US" sz="3050" dirty="0">
                <a:solidFill>
                  <a:srgbClr val="5B6E8C"/>
                </a:solidFill>
                <a:cs typeface="+mj-lt"/>
              </a:rPr>
              <a:t>Roles</a:t>
            </a:r>
          </a:p>
        </p:txBody>
      </p:sp>
      <p:sp>
        <p:nvSpPr>
          <p:cNvPr id="10" name="Rounded Rectangle 9"/>
          <p:cNvSpPr/>
          <p:nvPr/>
        </p:nvSpPr>
        <p:spPr>
          <a:xfrm>
            <a:off x="1369060" y="3019425"/>
            <a:ext cx="768985" cy="768985"/>
          </a:xfrm>
          <a:prstGeom prst="roundRect">
            <a:avLst/>
          </a:prstGeom>
          <a:noFill/>
          <a:ln w="28575">
            <a:solidFill>
              <a:srgbClr val="B3D5E4"/>
            </a:solidFill>
          </a:ln>
          <a:extLst>
            <a:ext uri="{909E8E84-426E-40DD-AFC4-6F175D3DCCD1}">
              <a14:hiddenFill xmlns:a14="http://schemas.microsoft.com/office/drawing/2010/main">
                <a:solidFill>
                  <a:srgbClr val="E6F7FF"/>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rgbClr val="5B6E8C"/>
              </a:solidFill>
            </a:endParaRPr>
          </a:p>
        </p:txBody>
      </p:sp>
      <p:pic>
        <p:nvPicPr>
          <p:cNvPr id="16" name="Picture 15"/>
          <p:cNvPicPr>
            <a:picLocks noChangeAspect="1"/>
          </p:cNvPicPr>
          <p:nvPr/>
        </p:nvPicPr>
        <p:blipFill>
          <a:blip r:embed="rId3"/>
          <a:stretch>
            <a:fillRect/>
          </a:stretch>
        </p:blipFill>
        <p:spPr>
          <a:xfrm>
            <a:off x="1459865" y="3143885"/>
            <a:ext cx="605790" cy="605790"/>
          </a:xfrm>
          <a:prstGeom prst="rect">
            <a:avLst/>
          </a:prstGeom>
        </p:spPr>
      </p:pic>
      <p:sp>
        <p:nvSpPr>
          <p:cNvPr id="17" name="Rounded Rectangle 16"/>
          <p:cNvSpPr/>
          <p:nvPr/>
        </p:nvSpPr>
        <p:spPr>
          <a:xfrm>
            <a:off x="5901690" y="3019425"/>
            <a:ext cx="768985" cy="768985"/>
          </a:xfrm>
          <a:prstGeom prst="roundRect">
            <a:avLst/>
          </a:prstGeom>
          <a:noFill/>
          <a:ln w="28575">
            <a:solidFill>
              <a:srgbClr val="B3D5E4"/>
            </a:solidFill>
          </a:ln>
          <a:extLst>
            <a:ext uri="{909E8E84-426E-40DD-AFC4-6F175D3DCCD1}">
              <a14:hiddenFill xmlns:a14="http://schemas.microsoft.com/office/drawing/2010/main">
                <a:solidFill>
                  <a:srgbClr val="E6F7FF"/>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rgbClr val="5B6E8C"/>
              </a:solidFill>
            </a:endParaRPr>
          </a:p>
        </p:txBody>
      </p:sp>
      <p:pic>
        <p:nvPicPr>
          <p:cNvPr id="18" name="Picture 17"/>
          <p:cNvPicPr>
            <a:picLocks noChangeAspect="1"/>
          </p:cNvPicPr>
          <p:nvPr/>
        </p:nvPicPr>
        <p:blipFill>
          <a:blip r:embed="rId3"/>
          <a:stretch>
            <a:fillRect/>
          </a:stretch>
        </p:blipFill>
        <p:spPr>
          <a:xfrm>
            <a:off x="5992495" y="3143885"/>
            <a:ext cx="605790" cy="605790"/>
          </a:xfrm>
          <a:prstGeom prst="rect">
            <a:avLst/>
          </a:prstGeom>
        </p:spPr>
      </p:pic>
      <p:sp>
        <p:nvSpPr>
          <p:cNvPr id="19" name="Rounded Rectangle 18"/>
          <p:cNvSpPr/>
          <p:nvPr/>
        </p:nvSpPr>
        <p:spPr>
          <a:xfrm>
            <a:off x="10316210" y="3019425"/>
            <a:ext cx="768985" cy="768985"/>
          </a:xfrm>
          <a:prstGeom prst="roundRect">
            <a:avLst/>
          </a:prstGeom>
          <a:noFill/>
          <a:ln w="28575">
            <a:solidFill>
              <a:srgbClr val="B3D5E4"/>
            </a:solidFill>
          </a:ln>
          <a:extLst>
            <a:ext uri="{909E8E84-426E-40DD-AFC4-6F175D3DCCD1}">
              <a14:hiddenFill xmlns:a14="http://schemas.microsoft.com/office/drawing/2010/main">
                <a:solidFill>
                  <a:srgbClr val="E6F7FF"/>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solidFill>
                <a:srgbClr val="5B6E8C"/>
              </a:solidFill>
            </a:endParaRPr>
          </a:p>
        </p:txBody>
      </p:sp>
      <p:pic>
        <p:nvPicPr>
          <p:cNvPr id="20" name="Picture 19"/>
          <p:cNvPicPr>
            <a:picLocks noChangeAspect="1"/>
          </p:cNvPicPr>
          <p:nvPr/>
        </p:nvPicPr>
        <p:blipFill>
          <a:blip r:embed="rId3"/>
          <a:stretch>
            <a:fillRect/>
          </a:stretch>
        </p:blipFill>
        <p:spPr>
          <a:xfrm>
            <a:off x="10407015" y="3143885"/>
            <a:ext cx="605790" cy="605790"/>
          </a:xfrm>
          <a:prstGeom prst="rect">
            <a:avLst/>
          </a:prstGeom>
        </p:spPr>
      </p:pic>
      <p:sp>
        <p:nvSpPr>
          <p:cNvPr id="21" name="Text Box 20"/>
          <p:cNvSpPr txBox="1"/>
          <p:nvPr/>
        </p:nvSpPr>
        <p:spPr>
          <a:xfrm>
            <a:off x="1280795" y="3873500"/>
            <a:ext cx="1163955" cy="534035"/>
          </a:xfrm>
          <a:prstGeom prst="rect">
            <a:avLst/>
          </a:prstGeom>
          <a:noFill/>
        </p:spPr>
        <p:txBody>
          <a:bodyPr wrap="square" rtlCol="0" anchor="t">
            <a:noAutofit/>
          </a:bodyPr>
          <a:lstStyle/>
          <a:p>
            <a:pPr marL="0" indent="0" algn="l">
              <a:lnSpc>
                <a:spcPts val="3850"/>
              </a:lnSpc>
              <a:buNone/>
            </a:pPr>
            <a:r>
              <a:rPr lang="ko-KR" altLang="en-US" sz="2400" dirty="0">
                <a:solidFill>
                  <a:srgbClr val="5B6E8C"/>
                </a:solidFill>
                <a:cs typeface="+mj-lt"/>
                <a:sym typeface="+mn-ea"/>
              </a:rPr>
              <a:t>박찬형</a:t>
            </a:r>
          </a:p>
        </p:txBody>
      </p:sp>
      <p:sp>
        <p:nvSpPr>
          <p:cNvPr id="22" name="Text Box 21"/>
          <p:cNvSpPr txBox="1"/>
          <p:nvPr/>
        </p:nvSpPr>
        <p:spPr>
          <a:xfrm>
            <a:off x="5810885" y="3873500"/>
            <a:ext cx="1163955" cy="534035"/>
          </a:xfrm>
          <a:prstGeom prst="rect">
            <a:avLst/>
          </a:prstGeom>
          <a:noFill/>
        </p:spPr>
        <p:txBody>
          <a:bodyPr wrap="square" rtlCol="0" anchor="t">
            <a:noAutofit/>
          </a:bodyPr>
          <a:lstStyle/>
          <a:p>
            <a:pPr marL="0" indent="0" algn="l">
              <a:lnSpc>
                <a:spcPts val="3850"/>
              </a:lnSpc>
              <a:buNone/>
            </a:pPr>
            <a:r>
              <a:rPr lang="ko-KR" altLang="en-US" sz="2400" dirty="0">
                <a:solidFill>
                  <a:srgbClr val="5B6E8C"/>
                </a:solidFill>
                <a:cs typeface="+mj-lt"/>
                <a:sym typeface="+mn-ea"/>
              </a:rPr>
              <a:t>이정현</a:t>
            </a:r>
          </a:p>
        </p:txBody>
      </p:sp>
      <p:sp>
        <p:nvSpPr>
          <p:cNvPr id="23" name="Text Box 22"/>
          <p:cNvSpPr txBox="1"/>
          <p:nvPr/>
        </p:nvSpPr>
        <p:spPr>
          <a:xfrm>
            <a:off x="10244455" y="3873500"/>
            <a:ext cx="1163955" cy="534035"/>
          </a:xfrm>
          <a:prstGeom prst="rect">
            <a:avLst/>
          </a:prstGeom>
          <a:noFill/>
        </p:spPr>
        <p:txBody>
          <a:bodyPr wrap="square" rtlCol="0" anchor="t">
            <a:noAutofit/>
          </a:bodyPr>
          <a:lstStyle/>
          <a:p>
            <a:pPr marL="0" indent="0" algn="l">
              <a:lnSpc>
                <a:spcPts val="3850"/>
              </a:lnSpc>
              <a:buNone/>
            </a:pPr>
            <a:r>
              <a:rPr lang="ko-KR" altLang="en-US" sz="2400" dirty="0">
                <a:solidFill>
                  <a:srgbClr val="5B6E8C"/>
                </a:solidFill>
                <a:cs typeface="+mj-lt"/>
                <a:sym typeface="+mn-ea"/>
              </a:rPr>
              <a:t>이장빈</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2"/>
          <p:cNvSpPr/>
          <p:nvPr/>
        </p:nvSpPr>
        <p:spPr>
          <a:xfrm>
            <a:off x="822289" y="2919754"/>
            <a:ext cx="6128790" cy="722859"/>
          </a:xfrm>
          <a:prstGeom prst="rect">
            <a:avLst/>
          </a:prstGeom>
          <a:noFill/>
        </p:spPr>
        <p:txBody>
          <a:bodyPr wrap="none" lIns="0" tIns="0" rIns="0" bIns="0" rtlCol="0" anchor="t"/>
          <a:lstStyle/>
          <a:p>
            <a:pPr>
              <a:lnSpc>
                <a:spcPts val="2750"/>
              </a:lnSpc>
            </a:pPr>
            <a:r>
              <a:rPr lang="en-US" sz="2200" dirty="0">
                <a:solidFill>
                  <a:srgbClr val="5B6E8C"/>
                </a:solidFill>
                <a:cs typeface="Arial"/>
              </a:rPr>
              <a:t>Time Series Analysis of Major League Baseball</a:t>
            </a:r>
            <a:endParaRPr lang="ko-KR" altLang="en-US" dirty="0">
              <a:solidFill>
                <a:srgbClr val="5B6E8C"/>
              </a:solidFill>
              <a:ea typeface="HY중고딕" panose="02030600000101010101" pitchFamily="18" charset="-127"/>
              <a:cs typeface="Arial"/>
            </a:endParaRPr>
          </a:p>
          <a:p>
            <a:pPr>
              <a:lnSpc>
                <a:spcPts val="2750"/>
              </a:lnSpc>
            </a:pPr>
            <a:r>
              <a:rPr lang="en-US" sz="2200" dirty="0">
                <a:solidFill>
                  <a:srgbClr val="5B6E8C"/>
                </a:solidFill>
                <a:cs typeface="Arial"/>
              </a:rPr>
              <a:t> Organizations’ Fan Attendance </a:t>
            </a:r>
            <a:endParaRPr lang="en-US" sz="2200" dirty="0">
              <a:solidFill>
                <a:srgbClr val="5B6E8C"/>
              </a:solidFill>
              <a:ea typeface="HY중고딕"/>
              <a:cs typeface="Arial"/>
            </a:endParaRPr>
          </a:p>
        </p:txBody>
      </p:sp>
      <p:sp>
        <p:nvSpPr>
          <p:cNvPr id="8" name="Text 3"/>
          <p:cNvSpPr/>
          <p:nvPr/>
        </p:nvSpPr>
        <p:spPr>
          <a:xfrm>
            <a:off x="944880" y="3862070"/>
            <a:ext cx="5769610" cy="725805"/>
          </a:xfrm>
          <a:prstGeom prst="rect">
            <a:avLst/>
          </a:prstGeom>
          <a:noFill/>
        </p:spPr>
        <p:txBody>
          <a:bodyPr wrap="square" lIns="0" tIns="0" rIns="0" bIns="0" rtlCol="0" anchor="t"/>
          <a:lstStyle/>
          <a:p>
            <a:pPr>
              <a:lnSpc>
                <a:spcPts val="2850"/>
              </a:lnSpc>
            </a:pPr>
            <a:r>
              <a:rPr lang="ko-KR" sz="1600" dirty="0">
                <a:solidFill>
                  <a:srgbClr val="5B6E8C"/>
                </a:solidFill>
                <a:ea typeface="+mn-lt"/>
                <a:cs typeface="+mn-lt"/>
              </a:rPr>
              <a:t>A study that used ARIMA models to forecast 2022–2023</a:t>
            </a:r>
          </a:p>
          <a:p>
            <a:pPr>
              <a:lnSpc>
                <a:spcPts val="2850"/>
              </a:lnSpc>
            </a:pPr>
            <a:r>
              <a:rPr lang="ko-KR" sz="1600" dirty="0">
                <a:solidFill>
                  <a:srgbClr val="5B6E8C"/>
                </a:solidFill>
                <a:ea typeface="+mn-lt"/>
                <a:cs typeface="+mn-lt"/>
              </a:rPr>
              <a:t> fan attendance based on MLB teams’ attendance data </a:t>
            </a:r>
          </a:p>
          <a:p>
            <a:pPr>
              <a:lnSpc>
                <a:spcPts val="2850"/>
              </a:lnSpc>
            </a:pPr>
            <a:r>
              <a:rPr lang="ko-KR" sz="1600" dirty="0">
                <a:solidFill>
                  <a:srgbClr val="5B6E8C"/>
                </a:solidFill>
                <a:ea typeface="+mn-lt"/>
                <a:cs typeface="+mn-lt"/>
              </a:rPr>
              <a:t>from 1988 to 2019.</a:t>
            </a:r>
          </a:p>
        </p:txBody>
      </p:sp>
      <p:pic>
        <p:nvPicPr>
          <p:cNvPr id="11" name="Image 4" descr="preencoded.png"/>
          <p:cNvPicPr>
            <a:picLocks noChangeAspect="1"/>
          </p:cNvPicPr>
          <p:nvPr/>
        </p:nvPicPr>
        <p:blipFill>
          <a:blip r:embed="rId3"/>
          <a:stretch>
            <a:fillRect/>
          </a:stretch>
        </p:blipFill>
        <p:spPr>
          <a:xfrm>
            <a:off x="10292298" y="2941439"/>
            <a:ext cx="680442" cy="680442"/>
          </a:xfrm>
          <a:prstGeom prst="rect">
            <a:avLst/>
          </a:prstGeom>
        </p:spPr>
      </p:pic>
      <p:sp>
        <p:nvSpPr>
          <p:cNvPr id="13" name="Text 5"/>
          <p:cNvSpPr/>
          <p:nvPr/>
        </p:nvSpPr>
        <p:spPr>
          <a:xfrm>
            <a:off x="7487059" y="2947428"/>
            <a:ext cx="6091268" cy="672382"/>
          </a:xfrm>
          <a:prstGeom prst="rect">
            <a:avLst/>
          </a:prstGeom>
          <a:noFill/>
        </p:spPr>
        <p:txBody>
          <a:bodyPr wrap="none" lIns="0" tIns="0" rIns="0" bIns="0" rtlCol="0" anchor="t"/>
          <a:lstStyle/>
          <a:p>
            <a:pPr>
              <a:lnSpc>
                <a:spcPts val="2750"/>
              </a:lnSpc>
            </a:pPr>
            <a:r>
              <a:rPr lang="en-US" sz="2200" dirty="0">
                <a:solidFill>
                  <a:srgbClr val="5B6E8C"/>
                </a:solidFill>
                <a:cs typeface="Arial"/>
              </a:rPr>
              <a:t>Korean Baseball Attendance Forecasting</a:t>
            </a:r>
            <a:endParaRPr lang="ko-KR" dirty="0">
              <a:solidFill>
                <a:srgbClr val="5B6E8C"/>
              </a:solidFill>
            </a:endParaRPr>
          </a:p>
        </p:txBody>
      </p:sp>
      <p:sp>
        <p:nvSpPr>
          <p:cNvPr id="14" name="Text 6"/>
          <p:cNvSpPr/>
          <p:nvPr/>
        </p:nvSpPr>
        <p:spPr>
          <a:xfrm>
            <a:off x="7579995" y="3862070"/>
            <a:ext cx="5998210" cy="725805"/>
          </a:xfrm>
          <a:prstGeom prst="rect">
            <a:avLst/>
          </a:prstGeom>
          <a:noFill/>
        </p:spPr>
        <p:txBody>
          <a:bodyPr wrap="square" lIns="0" tIns="0" rIns="0" bIns="0" rtlCol="0" anchor="t"/>
          <a:lstStyle/>
          <a:p>
            <a:pPr>
              <a:lnSpc>
                <a:spcPts val="2850"/>
              </a:lnSpc>
            </a:pPr>
            <a:r>
              <a:rPr lang="en-US" sz="1750" dirty="0">
                <a:solidFill>
                  <a:srgbClr val="5B6E8C"/>
                </a:solidFill>
                <a:ea typeface="+mn-lt"/>
                <a:cs typeface="+mn-lt"/>
              </a:rPr>
              <a:t>A study that used GARCH models to forecast 2006 baseball </a:t>
            </a:r>
          </a:p>
          <a:p>
            <a:pPr>
              <a:lnSpc>
                <a:spcPts val="2850"/>
              </a:lnSpc>
            </a:pPr>
            <a:r>
              <a:rPr lang="en-US" sz="1750" dirty="0">
                <a:solidFill>
                  <a:srgbClr val="5B6E8C"/>
                </a:solidFill>
                <a:ea typeface="+mn-lt"/>
                <a:cs typeface="+mn-lt"/>
              </a:rPr>
              <a:t>attendance based </a:t>
            </a:r>
            <a:r>
              <a:rPr lang="en-US" altLang="ko-KR" sz="1750" dirty="0">
                <a:solidFill>
                  <a:srgbClr val="5B6E8C"/>
                </a:solidFill>
                <a:ea typeface="+mn-lt"/>
                <a:cs typeface="+mn-lt"/>
              </a:rPr>
              <a:t>on data </a:t>
            </a:r>
            <a:r>
              <a:rPr lang="en-US" sz="1750" dirty="0">
                <a:solidFill>
                  <a:srgbClr val="5B6E8C"/>
                </a:solidFill>
                <a:ea typeface="+mn-lt"/>
                <a:cs typeface="+mn-lt"/>
              </a:rPr>
              <a:t>from</a:t>
            </a:r>
            <a:r>
              <a:rPr lang="en-US" altLang="ko-KR" sz="1750" dirty="0">
                <a:solidFill>
                  <a:srgbClr val="5B6E8C"/>
                </a:solidFill>
                <a:ea typeface="+mn-lt"/>
                <a:cs typeface="+mn-lt"/>
              </a:rPr>
              <a:t> </a:t>
            </a:r>
            <a:r>
              <a:rPr lang="en-US" sz="1750" dirty="0">
                <a:solidFill>
                  <a:srgbClr val="5B6E8C"/>
                </a:solidFill>
                <a:ea typeface="+mn-lt"/>
                <a:cs typeface="+mn-lt"/>
              </a:rPr>
              <a:t>2000 to 2005.</a:t>
            </a:r>
            <a:endParaRPr lang="ko-KR" dirty="0">
              <a:solidFill>
                <a:srgbClr val="5B6E8C"/>
              </a:solidFill>
              <a:ea typeface="+mn-lt"/>
              <a:cs typeface="+mn-lt"/>
            </a:endParaRPr>
          </a:p>
        </p:txBody>
      </p:sp>
      <p:sp>
        <p:nvSpPr>
          <p:cNvPr id="35" name="Text 0"/>
          <p:cNvSpPr/>
          <p:nvPr/>
        </p:nvSpPr>
        <p:spPr>
          <a:xfrm>
            <a:off x="551021" y="433030"/>
            <a:ext cx="3936563" cy="491966"/>
          </a:xfrm>
          <a:prstGeom prst="rect">
            <a:avLst/>
          </a:prstGeom>
          <a:noFill/>
        </p:spPr>
        <p:txBody>
          <a:bodyPr wrap="none" lIns="0" tIns="0" rIns="0" bIns="0" rtlCol="0" anchor="t"/>
          <a:lstStyle/>
          <a:p>
            <a:pPr marL="0" indent="0" algn="l">
              <a:lnSpc>
                <a:spcPts val="3850"/>
              </a:lnSpc>
              <a:buNone/>
            </a:pPr>
            <a:r>
              <a:rPr lang="en-US" sz="3050" dirty="0">
                <a:solidFill>
                  <a:srgbClr val="5B6E8C"/>
                </a:solidFill>
                <a:cs typeface="+mj-lt"/>
              </a:rPr>
              <a:t>Related Works</a:t>
            </a:r>
          </a:p>
        </p:txBody>
      </p:sp>
    </p:spTree>
  </p:cSld>
  <p:clrMapOvr>
    <a:masterClrMapping/>
  </p:clrMapOvr>
</p:sld>
</file>

<file path=ppt/theme/theme1.xml><?xml version="1.0" encoding="utf-8"?>
<a:theme xmlns:a="http://schemas.openxmlformats.org/drawingml/2006/main" name="1_Default Design">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873</Words>
  <Application>Microsoft Office PowerPoint</Application>
  <PresentationFormat>사용자 지정</PresentationFormat>
  <Paragraphs>129</Paragraphs>
  <Slides>10</Slides>
  <Notes>9</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10</vt:i4>
      </vt:variant>
    </vt:vector>
  </HeadingPairs>
  <TitlesOfParts>
    <vt:vector size="17" baseType="lpstr">
      <vt:lpstr>Arial Unicode MS</vt:lpstr>
      <vt:lpstr>方正仿宋_GBK</vt:lpstr>
      <vt:lpstr>Manrope</vt:lpstr>
      <vt:lpstr>HY중고딕</vt:lpstr>
      <vt:lpstr>Arial</vt:lpstr>
      <vt:lpstr>맑은 고딕</vt:lpstr>
      <vt:lpstr>1_Default Design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SamSung</dc:creator>
  <cp:lastModifiedBy>Microsoft 계정</cp:lastModifiedBy>
  <cp:revision>84</cp:revision>
  <dcterms:created xsi:type="dcterms:W3CDTF">2025-11-05T10:20:49Z</dcterms:created>
  <dcterms:modified xsi:type="dcterms:W3CDTF">2025-11-05T14:52:23Z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5E2C2270303E0C9398030B69E4D00F01_42</vt:lpwstr>
  </property>
  <property fmtid="{D5CDD505-2E9C-101B-9397-08002B2CF9AE}" pid="3" name="KSOProductBuildVer">
    <vt:lpwstr>1033-12.1.22554.22554</vt:lpwstr>
  </property>
</Properties>
</file>